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1"/>
  </p:sldMasterIdLst>
  <p:notesMasterIdLst>
    <p:notesMasterId r:id="rId69"/>
  </p:notesMasterIdLst>
  <p:sldIdLst>
    <p:sldId id="474" r:id="rId2"/>
    <p:sldId id="385" r:id="rId3"/>
    <p:sldId id="449" r:id="rId4"/>
    <p:sldId id="453" r:id="rId5"/>
    <p:sldId id="458" r:id="rId6"/>
    <p:sldId id="382" r:id="rId7"/>
    <p:sldId id="456" r:id="rId8"/>
    <p:sldId id="475" r:id="rId9"/>
    <p:sldId id="461" r:id="rId10"/>
    <p:sldId id="468" r:id="rId11"/>
    <p:sldId id="463" r:id="rId12"/>
    <p:sldId id="464" r:id="rId13"/>
    <p:sldId id="465" r:id="rId14"/>
    <p:sldId id="466" r:id="rId15"/>
    <p:sldId id="390" r:id="rId16"/>
    <p:sldId id="381" r:id="rId17"/>
    <p:sldId id="396" r:id="rId18"/>
    <p:sldId id="399" r:id="rId19"/>
    <p:sldId id="400" r:id="rId20"/>
    <p:sldId id="401" r:id="rId21"/>
    <p:sldId id="402" r:id="rId22"/>
    <p:sldId id="407" r:id="rId23"/>
    <p:sldId id="403" r:id="rId24"/>
    <p:sldId id="408" r:id="rId25"/>
    <p:sldId id="404" r:id="rId26"/>
    <p:sldId id="405" r:id="rId27"/>
    <p:sldId id="406" r:id="rId28"/>
    <p:sldId id="409" r:id="rId29"/>
    <p:sldId id="410" r:id="rId30"/>
    <p:sldId id="411" r:id="rId31"/>
    <p:sldId id="412" r:id="rId32"/>
    <p:sldId id="413" r:id="rId33"/>
    <p:sldId id="415" r:id="rId34"/>
    <p:sldId id="414" r:id="rId35"/>
    <p:sldId id="416" r:id="rId36"/>
    <p:sldId id="417" r:id="rId37"/>
    <p:sldId id="418" r:id="rId38"/>
    <p:sldId id="419" r:id="rId39"/>
    <p:sldId id="420" r:id="rId40"/>
    <p:sldId id="421" r:id="rId41"/>
    <p:sldId id="422" r:id="rId42"/>
    <p:sldId id="423" r:id="rId43"/>
    <p:sldId id="472" r:id="rId44"/>
    <p:sldId id="424" r:id="rId45"/>
    <p:sldId id="437" r:id="rId46"/>
    <p:sldId id="438" r:id="rId47"/>
    <p:sldId id="355" r:id="rId48"/>
    <p:sldId id="441" r:id="rId49"/>
    <p:sldId id="444" r:id="rId50"/>
    <p:sldId id="445" r:id="rId51"/>
    <p:sldId id="359" r:id="rId52"/>
    <p:sldId id="467" r:id="rId53"/>
    <p:sldId id="473" r:id="rId54"/>
    <p:sldId id="448" r:id="rId55"/>
    <p:sldId id="356" r:id="rId56"/>
    <p:sldId id="378" r:id="rId57"/>
    <p:sldId id="443" r:id="rId58"/>
    <p:sldId id="269" r:id="rId59"/>
    <p:sldId id="270" r:id="rId60"/>
    <p:sldId id="357" r:id="rId61"/>
    <p:sldId id="358" r:id="rId62"/>
    <p:sldId id="380" r:id="rId63"/>
    <p:sldId id="383" r:id="rId64"/>
    <p:sldId id="384" r:id="rId65"/>
    <p:sldId id="387" r:id="rId66"/>
    <p:sldId id="388" r:id="rId67"/>
    <p:sldId id="389" r:id="rId6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cale up and out" id="{307DBCE6-4D40-47B6-A174-75894B34C3F2}">
          <p14:sldIdLst>
            <p14:sldId id="474"/>
            <p14:sldId id="385"/>
            <p14:sldId id="449"/>
            <p14:sldId id="453"/>
            <p14:sldId id="458"/>
            <p14:sldId id="382"/>
            <p14:sldId id="456"/>
            <p14:sldId id="475"/>
            <p14:sldId id="461"/>
            <p14:sldId id="468"/>
            <p14:sldId id="463"/>
            <p14:sldId id="464"/>
            <p14:sldId id="465"/>
            <p14:sldId id="466"/>
          </p14:sldIdLst>
        </p14:section>
        <p14:section name="Actor Model" id="{EEAE6BED-8263-47E4-86C7-7A1F7A938589}">
          <p14:sldIdLst>
            <p14:sldId id="390"/>
            <p14:sldId id="381"/>
            <p14:sldId id="396"/>
            <p14:sldId id="399"/>
            <p14:sldId id="400"/>
            <p14:sldId id="401"/>
            <p14:sldId id="402"/>
          </p14:sldIdLst>
        </p14:section>
        <p14:section name="Akka.Actor" id="{5718D987-D45B-491C-92C9-68A0F28A087A}">
          <p14:sldIdLst>
            <p14:sldId id="407"/>
            <p14:sldId id="403"/>
          </p14:sldIdLst>
        </p14:section>
        <p14:section name="Akka.Remote" id="{C76322DD-898C-42D2-912A-1CC3F5EA9E60}">
          <p14:sldIdLst>
            <p14:sldId id="408"/>
            <p14:sldId id="404"/>
            <p14:sldId id="405"/>
            <p14:sldId id="406"/>
            <p14:sldId id="409"/>
          </p14:sldIdLst>
        </p14:section>
        <p14:section name="Routing" id="{F9AEF9BA-142B-48D8-B667-9BF719E4721C}">
          <p14:sldIdLst>
            <p14:sldId id="410"/>
            <p14:sldId id="411"/>
            <p14:sldId id="412"/>
            <p14:sldId id="413"/>
            <p14:sldId id="415"/>
            <p14:sldId id="414"/>
            <p14:sldId id="416"/>
            <p14:sldId id="417"/>
            <p14:sldId id="418"/>
            <p14:sldId id="419"/>
          </p14:sldIdLst>
        </p14:section>
        <p14:section name="Become" id="{79C3EBA3-0CD2-4188-B4B3-6156DCEA625E}">
          <p14:sldIdLst>
            <p14:sldId id="420"/>
            <p14:sldId id="421"/>
          </p14:sldIdLst>
        </p14:section>
        <p14:section name="Fault handling intro" id="{4886DA46-11DC-4D15-816F-F9B0B019868E}">
          <p14:sldIdLst>
            <p14:sldId id="422"/>
            <p14:sldId id="423"/>
          </p14:sldIdLst>
        </p14:section>
        <p14:section name="The vendor machine" id="{9E56782D-2E15-4163-80CF-F294B3B27BC2}">
          <p14:sldIdLst>
            <p14:sldId id="472"/>
            <p14:sldId id="424"/>
          </p14:sldIdLst>
        </p14:section>
        <p14:section name="Fault handling" id="{283A02C9-ABF8-413C-AF68-996BB05A29BD}">
          <p14:sldIdLst>
            <p14:sldId id="437"/>
            <p14:sldId id="438"/>
            <p14:sldId id="355"/>
            <p14:sldId id="441"/>
            <p14:sldId id="444"/>
          </p14:sldIdLst>
        </p14:section>
        <p14:section name="DependencyInjection" id="{9101867D-1192-401A-845B-7F7573A755FD}">
          <p14:sldIdLst>
            <p14:sldId id="445"/>
          </p14:sldIdLst>
        </p14:section>
        <p14:section name="Random" id="{E9C51ECB-4A2F-45E3-BA69-4921666F521D}">
          <p14:sldIdLst>
            <p14:sldId id="359"/>
            <p14:sldId id="467"/>
            <p14:sldId id="473"/>
          </p14:sldIdLst>
        </p14:section>
        <p14:section name="End" id="{FBBC86C7-49BC-474A-BC50-DE3F35C37856}">
          <p14:sldIdLst>
            <p14:sldId id="448"/>
            <p14:sldId id="356"/>
            <p14:sldId id="378"/>
            <p14:sldId id="443"/>
            <p14:sldId id="269"/>
            <p14:sldId id="270"/>
            <p14:sldId id="357"/>
            <p14:sldId id="358"/>
          </p14:sldIdLst>
        </p14:section>
        <p14:section name="Default Section" id="{7A03A1F1-B5DF-48E0-A578-0C0CCA1E5767}">
          <p14:sldIdLst>
            <p14:sldId id="380"/>
            <p14:sldId id="383"/>
            <p14:sldId id="384"/>
            <p14:sldId id="387"/>
            <p14:sldId id="388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B0F7"/>
    <a:srgbClr val="43BFF7"/>
    <a:srgbClr val="506179"/>
    <a:srgbClr val="3F3F3F"/>
    <a:srgbClr val="774646"/>
    <a:srgbClr val="DB5151"/>
    <a:srgbClr val="A2DFFB"/>
    <a:srgbClr val="D9DFE7"/>
    <a:srgbClr val="8C9EB6"/>
    <a:srgbClr val="4859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6" autoAdjust="0"/>
    <p:restoredTop sz="90104" autoAdjust="0"/>
  </p:normalViewPr>
  <p:slideViewPr>
    <p:cSldViewPr snapToGrid="0">
      <p:cViewPr>
        <p:scale>
          <a:sx n="100" d="100"/>
          <a:sy n="100" d="100"/>
        </p:scale>
        <p:origin x="72" y="144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/>
              <a:t>MHZ, Cores per år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47962368"/>
        <c:axId val="347962760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47963936"/>
        <c:axId val="347963152"/>
      </c:scatterChart>
      <c:valAx>
        <c:axId val="347962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47962760"/>
        <c:crosses val="autoZero"/>
        <c:crossBetween val="midCat"/>
        <c:majorUnit val="1"/>
      </c:valAx>
      <c:valAx>
        <c:axId val="347962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47962368"/>
        <c:crosses val="autoZero"/>
        <c:crossBetween val="midCat"/>
      </c:valAx>
      <c:valAx>
        <c:axId val="34796315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47963936"/>
        <c:crosses val="max"/>
        <c:crossBetween val="midCat"/>
      </c:valAx>
      <c:valAx>
        <c:axId val="347963936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3479631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5914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0852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303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1746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43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717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51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5881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1508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4073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765" b="48335"/>
          <a:stretch/>
        </p:blipFill>
        <p:spPr>
          <a:xfrm>
            <a:off x="-9526" y="3238501"/>
            <a:ext cx="12201525" cy="3619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9249" y="904792"/>
            <a:ext cx="4977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akka.net</a:t>
            </a:r>
            <a:endParaRPr lang="sv-SE" sz="9600" b="1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65" y="933667"/>
            <a:ext cx="2291484" cy="11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1" name="Group 140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7" name="Freeform 146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8" name="Octagon 14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3" name="Rounded Rectangle 142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4" name="Rounded Rectangle 143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30" name="Group 12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36" name="Freeform 13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37" name="Octagon 13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20" name="Freeform 1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21" name="Octagon 1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0" name="Straight Connector 89"/>
            <p:cNvCxnSpPr>
              <a:stCxn id="173" idx="2"/>
              <a:endCxn id="17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71" idx="2"/>
              <a:endCxn id="17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71" idx="2"/>
              <a:endCxn id="16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78" idx="4"/>
              <a:endCxn id="17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70" idx="2"/>
              <a:endCxn id="18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70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73" idx="4"/>
              <a:endCxn id="17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73" idx="5"/>
              <a:endCxn id="17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78" idx="5"/>
              <a:endCxn id="17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73" idx="6"/>
              <a:endCxn id="17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9" name="Oval 16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2" name="Oval 17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3" name="Oval 17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4" name="Oval 17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5" name="Oval 17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7" name="Straight Connector 176"/>
            <p:cNvCxnSpPr>
              <a:stCxn id="181" idx="2"/>
              <a:endCxn id="17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9" name="Straight Connector 178"/>
            <p:cNvCxnSpPr>
              <a:stCxn id="181" idx="7"/>
              <a:endCxn id="18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61" name="Rectangle 6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tx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Skala ut</a:t>
            </a:r>
            <a:b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När en processor inte längre räcker till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3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2" name="Group 141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4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53" name="Group 152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59" name="Freeform 158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60" name="Octagon 159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64" name="Group 16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2" name="Freeform 19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3" name="Octagon 19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0" name="Rounded Rectangle 18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238" name="Rectangle 237"/>
          <p:cNvSpPr/>
          <p:nvPr/>
        </p:nvSpPr>
        <p:spPr>
          <a:xfrm>
            <a:off x="0" y="1901954"/>
            <a:ext cx="12192000" cy="1929750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36349" y="922376"/>
            <a:ext cx="6050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Klassiskt system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10" name="Straight Connector 109"/>
            <p:cNvCxnSpPr>
              <a:stCxn id="180" idx="2"/>
              <a:endCxn id="179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78" idx="2"/>
              <a:endCxn id="177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78" idx="2"/>
              <a:endCxn id="176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85" idx="4"/>
              <a:endCxn id="178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77" idx="2"/>
              <a:endCxn id="189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77" idx="3"/>
              <a:endCxn id="175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0" idx="4"/>
              <a:endCxn id="181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0" idx="5"/>
              <a:endCxn id="182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5" idx="5"/>
              <a:endCxn id="179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6"/>
              <a:endCxn id="183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7" name="Oval 176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8" name="Oval 177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9" name="Oval 178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0" name="Oval 17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4" name="Straight Connector 183"/>
            <p:cNvCxnSpPr>
              <a:stCxn id="188" idx="2"/>
              <a:endCxn id="185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6" name="Straight Connector 185"/>
            <p:cNvCxnSpPr>
              <a:stCxn id="188" idx="7"/>
              <a:endCxn id="187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36" name="Rounded Rectangle 235"/>
          <p:cNvSpPr/>
          <p:nvPr/>
        </p:nvSpPr>
        <p:spPr>
          <a:xfrm>
            <a:off x="7946746" y="1908394"/>
            <a:ext cx="2819641" cy="1933320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>
                <a:solidFill>
                  <a:schemeClr val="tx1"/>
                </a:solidFill>
              </a:rPr>
              <a:t>Elasticitet: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 </a:t>
            </a: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503204" y="2667026"/>
            <a:ext cx="1706723" cy="831721"/>
            <a:chOff x="8463051" y="3047300"/>
            <a:chExt cx="1706723" cy="831721"/>
          </a:xfrm>
        </p:grpSpPr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93174">
              <a:off x="8463051" y="3068074"/>
              <a:ext cx="918691" cy="706413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9025" flipH="1">
              <a:off x="9088120" y="3047300"/>
              <a:ext cx="1081654" cy="831721"/>
            </a:xfrm>
            <a:prstGeom prst="rect">
              <a:avLst/>
            </a:prstGeom>
          </p:spPr>
        </p:pic>
      </p:grpSp>
      <p:sp>
        <p:nvSpPr>
          <p:cNvPr id="235" name="Rounded Rectangle 234"/>
          <p:cNvSpPr/>
          <p:nvPr/>
        </p:nvSpPr>
        <p:spPr>
          <a:xfrm>
            <a:off x="4589049" y="1911746"/>
            <a:ext cx="2819641" cy="192975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>
                <a:solidFill>
                  <a:schemeClr val="tx1"/>
                </a:solidFill>
              </a:rPr>
              <a:t>Skala ut: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SOAP - WCF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REST – Web API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err="1" smtClean="0">
                <a:solidFill>
                  <a:schemeClr val="tx1"/>
                </a:solidFill>
              </a:rPr>
              <a:t>ServiceBus</a:t>
            </a:r>
            <a:r>
              <a:rPr lang="sv-SE" dirty="0" smtClean="0">
                <a:solidFill>
                  <a:schemeClr val="tx1"/>
                </a:solidFill>
              </a:rPr>
              <a:t> - MSMQ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231352" y="1902035"/>
            <a:ext cx="2819641" cy="194009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>
                <a:solidFill>
                  <a:schemeClr val="tx1"/>
                </a:solidFill>
              </a:rPr>
              <a:t>Skala upp: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err="1">
                <a:solidFill>
                  <a:schemeClr val="tx1"/>
                </a:solidFill>
              </a:rPr>
              <a:t>Parallel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Linq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>
                <a:solidFill>
                  <a:schemeClr val="tx1"/>
                </a:solidFill>
              </a:rPr>
              <a:t>TPL – </a:t>
            </a:r>
            <a:r>
              <a:rPr lang="sv-SE" dirty="0" err="1">
                <a:solidFill>
                  <a:schemeClr val="tx1"/>
                </a:solidFill>
              </a:rPr>
              <a:t>async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await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>
                <a:solidFill>
                  <a:schemeClr val="tx1"/>
                </a:solidFill>
              </a:rPr>
              <a:t>Trådar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4820" y="2440540"/>
            <a:ext cx="9748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smtClean="0"/>
              <a:t>OMG-WTF-Svårt, krångligt, tungt</a:t>
            </a:r>
          </a:p>
        </p:txBody>
      </p:sp>
    </p:spTree>
    <p:extLst>
      <p:ext uri="{BB962C8B-B14F-4D97-AF65-F5344CB8AC3E}">
        <p14:creationId xmlns:p14="http://schemas.microsoft.com/office/powerpoint/2010/main" val="194209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236" grpId="1" animBg="1"/>
      <p:bldP spid="235" grpId="0" animBg="1"/>
      <p:bldP spid="235" grpId="1" animBg="1"/>
      <p:bldP spid="231" grpId="0" animBg="1"/>
      <p:bldP spid="231" grpId="1" animBg="1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16"/>
          <p:cNvSpPr/>
          <p:nvPr/>
        </p:nvSpPr>
        <p:spPr>
          <a:xfrm>
            <a:off x="0" y="1827114"/>
            <a:ext cx="12192000" cy="2004590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08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30357" y="922376"/>
            <a:ext cx="498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akka.net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14" name="Rounded Rectangle 213"/>
          <p:cNvSpPr/>
          <p:nvPr/>
        </p:nvSpPr>
        <p:spPr>
          <a:xfrm>
            <a:off x="1193589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Skala upp: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Akka.Actor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6060" y="1942340"/>
            <a:ext cx="778945" cy="778945"/>
            <a:chOff x="266060" y="1942340"/>
            <a:chExt cx="778945" cy="778945"/>
          </a:xfrm>
        </p:grpSpPr>
        <p:sp>
          <p:nvSpPr>
            <p:cNvPr id="2" name="Oval 1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7368793" y="1926079"/>
            <a:ext cx="758064" cy="1838666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4551286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Skala ut: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Akka.Remote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7908983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Elasticitet: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/>
              <a:t>Akka.Cluster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38" name="Group 1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4" name="Freeform 14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5" name="Octagon 14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84" name="Group 18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0" name="Freeform 18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1" name="Octagon 19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86" name="Rounded Rectangle 18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87" name="Rounded Rectangle 18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8" name="Rounded Rectangle 18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9" name="Rounded Rectangle 18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95" name="Group 19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1" name="Freeform 20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02" name="Octagon 20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97" name="Rounded Rectangle 196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98" name="Rounded Rectangle 19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200" name="Rounded Rectangle 19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205" name="Group 204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206" name="Straight Connector 205"/>
            <p:cNvCxnSpPr>
              <a:stCxn id="225" idx="2"/>
              <a:endCxn id="224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23" idx="2"/>
              <a:endCxn id="222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223" idx="2"/>
              <a:endCxn id="221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30" idx="4"/>
              <a:endCxn id="223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22" idx="2"/>
              <a:endCxn id="23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22" idx="3"/>
              <a:endCxn id="220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25" idx="4"/>
              <a:endCxn id="226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25" idx="5"/>
              <a:endCxn id="227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30" idx="5"/>
              <a:endCxn id="224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5" idx="6"/>
              <a:endCxn id="228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1" name="Oval 220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2" name="Oval 221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4" name="Oval 223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5" name="Oval 224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6" name="Oval 225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7" name="Oval 226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8" name="Oval 227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29" name="Straight Connector 228"/>
            <p:cNvCxnSpPr>
              <a:stCxn id="233" idx="2"/>
              <a:endCxn id="230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31" name="Straight Connector 230"/>
            <p:cNvCxnSpPr>
              <a:stCxn id="233" idx="7"/>
              <a:endCxn id="23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89" y="983727"/>
            <a:ext cx="1243761" cy="63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15" grpId="0" animBg="1"/>
      <p:bldP spid="2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65" name="Freeform 64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73" name="Group 72"/>
          <p:cNvGrpSpPr/>
          <p:nvPr/>
        </p:nvGrpSpPr>
        <p:grpSpPr>
          <a:xfrm>
            <a:off x="8014776" y="3898196"/>
            <a:ext cx="2613089" cy="2613088"/>
            <a:chOff x="2500643" y="316321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Octagon 102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8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9" name="Oval 108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674136" y="3898196"/>
            <a:ext cx="2613089" cy="2613088"/>
            <a:chOff x="2500643" y="316321"/>
            <a:chExt cx="2613089" cy="2613088"/>
          </a:xfrm>
        </p:grpSpPr>
        <p:sp>
          <p:nvSpPr>
            <p:cNvPr id="117" name="Freeform 116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18" name="Octagon 117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9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0" name="Oval 119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892940" y="4494907"/>
            <a:ext cx="1416559" cy="1417223"/>
            <a:chOff x="1753933" y="2029826"/>
            <a:chExt cx="1416559" cy="1417223"/>
          </a:xfrm>
        </p:grpSpPr>
        <p:sp>
          <p:nvSpPr>
            <p:cNvPr id="129" name="Rounded Rectangle 12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43" name="Straight Connector 142"/>
            <p:cNvCxnSpPr>
              <a:stCxn id="158" idx="2"/>
              <a:endCxn id="157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2"/>
              <a:endCxn id="155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56" idx="2"/>
              <a:endCxn id="154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63" idx="4"/>
              <a:endCxn id="156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55" idx="2"/>
              <a:endCxn id="18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55" idx="3"/>
              <a:endCxn id="153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58" idx="4"/>
              <a:endCxn id="159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58" idx="5"/>
              <a:endCxn id="160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63" idx="5"/>
              <a:endCxn id="157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58" idx="6"/>
              <a:endCxn id="161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 152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6" name="Oval 155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7" name="Oval 156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62" name="Straight Connector 161"/>
            <p:cNvCxnSpPr>
              <a:stCxn id="183" idx="2"/>
              <a:endCxn id="163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64" name="Straight Connector 163"/>
            <p:cNvCxnSpPr>
              <a:stCxn id="183" idx="7"/>
              <a:endCxn id="18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4" name="Oval 18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53" name="Oval 52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Oval 5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94820" y="2025097"/>
            <a:ext cx="97482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smtClean="0"/>
              <a:t>Skala upp och skala ut är samma sak!</a:t>
            </a:r>
          </a:p>
          <a:p>
            <a:r>
              <a:rPr lang="sv-SE" sz="1600" b="1" dirty="0" smtClean="0"/>
              <a:t>Dvs. Vi vill exekvera kod ”</a:t>
            </a:r>
            <a:r>
              <a:rPr lang="sv-SE" sz="1600" b="1" dirty="0" smtClean="0"/>
              <a:t>någonstans</a:t>
            </a:r>
            <a:r>
              <a:rPr lang="sv-SE" sz="1600" b="1" dirty="0" smtClean="0"/>
              <a:t>”, på en annan kärna, på en annan maskin, i ett kluster</a:t>
            </a:r>
          </a:p>
          <a:p>
            <a:endParaRPr lang="sv-SE" sz="1600" b="1" dirty="0"/>
          </a:p>
          <a:p>
            <a:pPr algn="ctr"/>
            <a:r>
              <a:rPr lang="sv-SE" sz="1600" b="1" dirty="0" smtClean="0"/>
              <a:t>Varför ska vi behöva använda olika design och olika tekniker för att utföra samma sak?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4792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2" name="Freeform 41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43" name="Group 42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44" name="Oval 43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val 44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94820" y="2025097"/>
            <a:ext cx="97482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smtClean="0"/>
              <a:t>Skala upp och skala ut är samma sak!</a:t>
            </a:r>
          </a:p>
          <a:p>
            <a:r>
              <a:rPr lang="sv-SE" sz="1600" b="1" dirty="0" smtClean="0"/>
              <a:t>Dvs. Vi vill exekvera kod ”någon annanstans”, på en annan kärna, på en annan maskin, i ett kluster</a:t>
            </a:r>
          </a:p>
          <a:p>
            <a:endParaRPr lang="sv-SE" sz="1600" b="1" dirty="0"/>
          </a:p>
          <a:p>
            <a:pPr algn="ctr"/>
            <a:r>
              <a:rPr lang="sv-SE" sz="1600" b="1" dirty="0" smtClean="0"/>
              <a:t>Varför ska vi behöva använda olika design och olika tekniker för att utföra samma sak?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07167"/>
            <a:ext cx="10515600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Tre axiom:</a:t>
            </a:r>
          </a:p>
          <a:p>
            <a:pPr marL="0" indent="0">
              <a:buNone/>
            </a:pPr>
            <a:r>
              <a:rPr lang="sv-SE" sz="2400" b="1" dirty="0" err="1" smtClean="0"/>
              <a:t>Send</a:t>
            </a:r>
            <a:r>
              <a:rPr lang="sv-SE" sz="2400" dirty="0" smtClean="0"/>
              <a:t> - Kan skicka meddelanden till andra </a:t>
            </a:r>
            <a:r>
              <a:rPr lang="sv-SE" sz="2400" dirty="0" err="1" smtClean="0"/>
              <a:t>actors</a:t>
            </a:r>
            <a:endParaRPr lang="sv-SE" sz="2400" dirty="0" smtClean="0"/>
          </a:p>
          <a:p>
            <a:pPr marL="0" indent="0">
              <a:buNone/>
            </a:pPr>
            <a:r>
              <a:rPr lang="sv-SE" sz="2400" b="1" dirty="0" err="1" smtClean="0"/>
              <a:t>Create</a:t>
            </a:r>
            <a:r>
              <a:rPr lang="sv-SE" sz="2400" dirty="0" smtClean="0"/>
              <a:t> - Kan skapa nya </a:t>
            </a:r>
            <a:r>
              <a:rPr lang="sv-SE" sz="2400" dirty="0" err="1" smtClean="0"/>
              <a:t>actors</a:t>
            </a:r>
            <a:r>
              <a:rPr lang="sv-SE" sz="2400" dirty="0" smtClean="0"/>
              <a:t> </a:t>
            </a:r>
          </a:p>
          <a:p>
            <a:pPr marL="0" indent="0">
              <a:buNone/>
            </a:pPr>
            <a:r>
              <a:rPr lang="sv-SE" sz="2400" b="1" dirty="0" err="1" smtClean="0"/>
              <a:t>Become</a:t>
            </a:r>
            <a:r>
              <a:rPr lang="sv-SE" sz="2400" dirty="0" smtClean="0"/>
              <a:t> - Kan ändra hur nästkommande meddelande ska hanteras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4091012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”An </a:t>
            </a:r>
            <a:r>
              <a:rPr lang="sv-SE" sz="2400" b="1" i="1" dirty="0" err="1">
                <a:solidFill>
                  <a:srgbClr val="DB5151"/>
                </a:solidFill>
              </a:rPr>
              <a:t>island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sanity</a:t>
            </a:r>
            <a:r>
              <a:rPr lang="sv-SE" sz="2400" b="1" i="1" dirty="0">
                <a:solidFill>
                  <a:srgbClr val="DB5151"/>
                </a:solidFill>
              </a:rPr>
              <a:t> in a </a:t>
            </a:r>
            <a:r>
              <a:rPr lang="sv-SE" sz="2400" b="1" i="1" dirty="0" err="1">
                <a:solidFill>
                  <a:srgbClr val="DB5151"/>
                </a:solidFill>
              </a:rPr>
              <a:t>sea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concurrency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Shared</a:t>
            </a:r>
            <a:r>
              <a:rPr lang="sv-SE" sz="2400" b="1" i="1" dirty="0">
                <a:solidFill>
                  <a:srgbClr val="DB5151"/>
                </a:solidFill>
              </a:rPr>
              <a:t>  </a:t>
            </a:r>
            <a:r>
              <a:rPr lang="sv-SE" sz="2400" b="1" i="1" dirty="0" err="1">
                <a:solidFill>
                  <a:srgbClr val="DB5151"/>
                </a:solidFill>
              </a:rPr>
              <a:t>nothing</a:t>
            </a:r>
            <a:r>
              <a:rPr lang="sv-SE" sz="2400" b="1" i="1" dirty="0">
                <a:solidFill>
                  <a:srgbClr val="DB5151"/>
                </a:solidFill>
              </a:rPr>
              <a:t>”, ”Black box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Location</a:t>
            </a:r>
            <a:r>
              <a:rPr lang="sv-SE" sz="2400" b="1" i="1" dirty="0">
                <a:solidFill>
                  <a:srgbClr val="DB5151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DB5151"/>
                </a:solidFill>
              </a:rPr>
              <a:t>Distributable</a:t>
            </a:r>
            <a:r>
              <a:rPr lang="sv-SE" sz="2400" b="1" i="1" dirty="0">
                <a:solidFill>
                  <a:srgbClr val="DB5151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DB515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OOP</a:t>
            </a:r>
            <a:endParaRPr lang="sv-SE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State</a:t>
            </a:r>
            <a:endParaRPr lang="sv-SE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Synkrona metodanrop</a:t>
            </a:r>
            <a:endParaRPr lang="sv-SE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Asynkrona meddelanden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Varför </a:t>
            </a:r>
            <a:r>
              <a:rPr lang="sv-SE" sz="2800" b="1" dirty="0" err="1" smtClean="0"/>
              <a:t>Actors</a:t>
            </a:r>
            <a:r>
              <a:rPr lang="sv-SE" sz="2800" b="1" dirty="0" smtClean="0"/>
              <a:t>??  Den synkrona modellen har ju fungerat fint i 60 år!?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3223023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arth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95" y="30960"/>
            <a:ext cx="6988256" cy="679607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8291" y="-1"/>
            <a:ext cx="10769191" cy="6858000"/>
          </a:xfrm>
          <a:prstGeom prst="rect">
            <a:avLst/>
          </a:prstGeom>
          <a:solidFill>
            <a:srgbClr val="43BFF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554141">
                  <a:alpha val="25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506179"/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Event-driven </a:t>
              </a:r>
              <a:r>
                <a:rPr lang="sv-SE" sz="1400" b="1" dirty="0" err="1" smtClean="0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40245"/>
            <a:ext cx="4738905" cy="533132"/>
            <a:chOff x="4490592" y="2013665"/>
            <a:chExt cx="4738905" cy="53313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ActorRef"/>
            <p:cNvGrpSpPr/>
            <p:nvPr/>
          </p:nvGrpSpPr>
          <p:grpSpPr>
            <a:xfrm>
              <a:off x="7488981" y="2013665"/>
              <a:ext cx="1397312" cy="533132"/>
              <a:chOff x="7481963" y="2061647"/>
              <a:chExt cx="1397312" cy="53313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7481963" y="2101133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rgbClr val="637B9B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481964" y="2061647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</p:grp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51657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46870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Supervisio</a:t>
            </a:r>
            <a:r>
              <a:rPr lang="sv-SE" sz="1400" b="1" dirty="0"/>
              <a:t>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46870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solidFill>
                  <a:schemeClr val="tx1"/>
                </a:solidFill>
              </a:rPr>
              <a:t>Mailbox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87789" y="1693096"/>
            <a:ext cx="1512764" cy="880281"/>
            <a:chOff x="5487789" y="1693096"/>
            <a:chExt cx="1512764" cy="880281"/>
          </a:xfrm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5487789" y="1693096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41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2" animBg="1"/>
      <p:bldP spid="32" grpId="0" animBg="1"/>
      <p:bldP spid="39" grpId="0" animBg="1"/>
      <p:bldP spid="39" grpId="1" animBg="1"/>
      <p:bldP spid="39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dirty="0" smtClean="0"/>
              <a:t>Billigare än trådar; exekvering ”</a:t>
            </a:r>
            <a:r>
              <a:rPr lang="sv-SE" sz="2400" i="1" dirty="0" err="1" smtClean="0"/>
              <a:t>multiplexar</a:t>
            </a:r>
            <a:r>
              <a:rPr lang="sv-SE" sz="2400" dirty="0" smtClean="0"/>
              <a:t>” över en eller flera trådar.</a:t>
            </a:r>
            <a:endParaRPr lang="sv-SE" sz="24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9" name="Right Arrow 8"/>
          <p:cNvSpPr/>
          <p:nvPr/>
        </p:nvSpPr>
        <p:spPr>
          <a:xfrm>
            <a:off x="1150786" y="47548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Arrow 9"/>
          <p:cNvSpPr/>
          <p:nvPr/>
        </p:nvSpPr>
        <p:spPr>
          <a:xfrm>
            <a:off x="1150786" y="38491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150787" y="29361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ounded Rectangle 11"/>
          <p:cNvSpPr/>
          <p:nvPr/>
        </p:nvSpPr>
        <p:spPr>
          <a:xfrm>
            <a:off x="1453276" y="27867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35493" y="27867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18973" y="27867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53275" y="36858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709" y="36907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53276" y="46054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53112" y="46054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9" name="Rounded Rectangle 18"/>
          <p:cNvSpPr/>
          <p:nvPr/>
        </p:nvSpPr>
        <p:spPr>
          <a:xfrm rot="16200000">
            <a:off x="-173855" y="36522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4221871" y="36858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1332750" y="5372538"/>
            <a:ext cx="4764099" cy="1136546"/>
          </a:xfrm>
          <a:prstGeom prst="wedgeRoundRectCallout">
            <a:avLst>
              <a:gd name="adj1" fmla="val -27823"/>
              <a:gd name="adj2" fmla="val -73413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Orsakar inte samma typ av </a:t>
            </a:r>
            <a:r>
              <a:rPr lang="sv-SE" b="1" dirty="0" err="1"/>
              <a:t>context</a:t>
            </a:r>
            <a:r>
              <a:rPr lang="sv-SE" b="1" dirty="0"/>
              <a:t> switch.</a:t>
            </a:r>
          </a:p>
          <a:p>
            <a:r>
              <a:rPr lang="sv-SE" b="1" dirty="0"/>
              <a:t>Billigare att växla mellan </a:t>
            </a:r>
            <a:r>
              <a:rPr lang="sv-SE" b="1" dirty="0" err="1"/>
              <a:t>actors</a:t>
            </a:r>
            <a:r>
              <a:rPr lang="sv-SE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64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Footprint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705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En </a:t>
            </a:r>
            <a:r>
              <a:rPr lang="sv-SE" b="1" dirty="0" err="1" smtClean="0"/>
              <a:t>actor</a:t>
            </a:r>
            <a:r>
              <a:rPr lang="sv-SE" b="1" dirty="0" smtClean="0"/>
              <a:t> kostar endast CPU-tid när den processar ett meddelande.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Minnesmässigt beror på vilken implementation av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 man använder men under Akka/Akka.NET:</a:t>
            </a:r>
            <a:br>
              <a:rPr lang="sv-SE" b="1" dirty="0" smtClean="0"/>
            </a:b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Ca 2.5 miljoner </a:t>
            </a:r>
            <a:r>
              <a:rPr lang="sv-SE" b="1" dirty="0" err="1" smtClean="0"/>
              <a:t>actors</a:t>
            </a:r>
            <a:r>
              <a:rPr lang="sv-SE" b="1" dirty="0" smtClean="0"/>
              <a:t> per gigabyte minne på JVM.</a:t>
            </a:r>
            <a:br>
              <a:rPr lang="sv-SE" b="1" dirty="0" smtClean="0"/>
            </a:br>
            <a:r>
              <a:rPr lang="sv-SE" b="1" dirty="0" smtClean="0"/>
              <a:t>(inte riktigt där än på .NET, vi jobbar på det)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0639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Vad är </a:t>
            </a:r>
            <a:r>
              <a:rPr lang="sv-SE" b="1" i="1" dirty="0" smtClean="0"/>
              <a:t>”Race </a:t>
            </a:r>
            <a:r>
              <a:rPr lang="sv-SE" b="1" i="1" dirty="0" err="1" smtClean="0"/>
              <a:t>Conditions</a:t>
            </a:r>
            <a:r>
              <a:rPr lang="sv-SE" b="1" i="1" dirty="0" smtClean="0"/>
              <a:t>”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340364" y="4365914"/>
            <a:ext cx="4013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43BFF7"/>
                </a:solidFill>
              </a:rPr>
              <a:t>Knock </a:t>
            </a:r>
            <a:r>
              <a:rPr lang="en-US" sz="4400" b="1" i="1" dirty="0" err="1" smtClean="0">
                <a:solidFill>
                  <a:srgbClr val="43BFF7"/>
                </a:solidFill>
              </a:rPr>
              <a:t>knock</a:t>
            </a:r>
            <a:r>
              <a:rPr lang="en-US" sz="4400" b="1" i="1" dirty="0" smtClean="0">
                <a:solidFill>
                  <a:srgbClr val="43BFF7"/>
                </a:solidFill>
              </a:rPr>
              <a:t>!</a:t>
            </a: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Race </a:t>
            </a:r>
            <a:r>
              <a:rPr lang="en-US" sz="4400" b="1" i="1" dirty="0">
                <a:solidFill>
                  <a:srgbClr val="43BFF7"/>
                </a:solidFill>
              </a:rPr>
              <a:t>condition </a:t>
            </a:r>
            <a:endParaRPr lang="en-US" sz="4400" b="1" i="1" dirty="0" smtClean="0">
              <a:solidFill>
                <a:srgbClr val="43BFF7"/>
              </a:solidFill>
            </a:endParaRP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Who's </a:t>
            </a:r>
            <a:r>
              <a:rPr lang="en-US" sz="4400" b="1" i="1" dirty="0">
                <a:solidFill>
                  <a:srgbClr val="43BFF7"/>
                </a:solidFill>
              </a:rPr>
              <a:t>there?</a:t>
            </a:r>
            <a:endParaRPr lang="sv-SE" sz="4400" b="1" i="1" dirty="0">
              <a:solidFill>
                <a:srgbClr val="43BFF7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10914" y="2033640"/>
            <a:ext cx="6444818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account.Balance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</a:t>
            </a:r>
            <a:r>
              <a:rPr lang="en-US" sz="2800" dirty="0" err="1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Withdraw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-780101" y="1570038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-840874" y="1566826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5732" y="2033640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1000</a:t>
            </a:r>
            <a:br>
              <a:rPr lang="sv-SE" dirty="0" smtClean="0"/>
            </a:br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55732" y="2028722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200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55732" y="2032948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-500 !?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8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8 0.09583 L 0.59714 0.09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12 0.09491 L 0.61015 0.09491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7 0.22407 L 0.51967 0.2192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-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7369 0.22408 L 0.53828 0.21875 " pathEditMode="relative" rAng="0" ptsTypes="AA">
                                      <p:cBhvr>
                                        <p:cTn id="14" dur="1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-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7" grpId="0" animBg="1"/>
      <p:bldP spid="17" grpId="1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Vad kan en </a:t>
            </a:r>
            <a:r>
              <a:rPr lang="sv-SE" b="1" dirty="0" err="1" smtClean="0"/>
              <a:t>actor</a:t>
            </a:r>
            <a:r>
              <a:rPr lang="sv-SE" b="1" dirty="0" smtClean="0"/>
              <a:t> användas till?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Alternativ till trådning</a:t>
            </a:r>
          </a:p>
          <a:p>
            <a:pPr marL="0" indent="0">
              <a:buNone/>
            </a:pPr>
            <a:r>
              <a:rPr lang="sv-SE" b="1" dirty="0" smtClean="0"/>
              <a:t>Som ett objekt/komponent</a:t>
            </a:r>
          </a:p>
          <a:p>
            <a:pPr marL="0" indent="0">
              <a:buNone/>
            </a:pPr>
            <a:r>
              <a:rPr lang="sv-SE" b="1" dirty="0" smtClean="0"/>
              <a:t>Som en service/</a:t>
            </a:r>
            <a:r>
              <a:rPr lang="sv-SE" b="1" dirty="0" err="1" smtClean="0"/>
              <a:t>singleton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Routing</a:t>
            </a:r>
            <a:r>
              <a:rPr lang="sv-SE" b="1" dirty="0" smtClean="0"/>
              <a:t> av meddelande, t.ex. </a:t>
            </a:r>
            <a:r>
              <a:rPr lang="sv-SE" b="1" dirty="0" err="1" smtClean="0"/>
              <a:t>consistent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 eller round </a:t>
            </a:r>
            <a:r>
              <a:rPr lang="sv-SE" b="1" dirty="0" err="1" smtClean="0"/>
              <a:t>robin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Entitet / </a:t>
            </a:r>
            <a:r>
              <a:rPr lang="sv-SE" b="1" dirty="0" err="1" smtClean="0"/>
              <a:t>Aggregatroot</a:t>
            </a:r>
            <a:r>
              <a:rPr lang="sv-SE" b="1" dirty="0" smtClean="0"/>
              <a:t> </a:t>
            </a:r>
            <a:r>
              <a:rPr lang="sv-SE" b="1" dirty="0" err="1" smtClean="0"/>
              <a:t>a’la</a:t>
            </a:r>
            <a:r>
              <a:rPr lang="sv-SE" b="1" dirty="0" smtClean="0"/>
              <a:t> CQRS</a:t>
            </a:r>
          </a:p>
          <a:p>
            <a:pPr marL="0" indent="0">
              <a:buNone/>
            </a:pPr>
            <a:r>
              <a:rPr lang="sv-SE" b="1" dirty="0" smtClean="0"/>
              <a:t>State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14094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Produkter baserade på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:</a:t>
            </a:r>
          </a:p>
          <a:p>
            <a:pPr marL="0" indent="0">
              <a:buNone/>
            </a:pPr>
            <a:r>
              <a:rPr lang="sv-SE" b="1" dirty="0" err="1" smtClean="0"/>
              <a:t>Erlang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Facebook </a:t>
            </a:r>
            <a:r>
              <a:rPr lang="sv-SE" b="1" dirty="0" err="1" smtClean="0"/>
              <a:t>WhatsApp</a:t>
            </a:r>
            <a:r>
              <a:rPr lang="sv-SE" b="1" dirty="0" smtClean="0"/>
              <a:t> </a:t>
            </a:r>
            <a:r>
              <a:rPr lang="sv-SE" b="1" dirty="0"/>
              <a:t>(</a:t>
            </a:r>
            <a:r>
              <a:rPr lang="sv-SE" b="1" dirty="0" err="1"/>
              <a:t>Erlang</a:t>
            </a:r>
            <a:r>
              <a:rPr lang="sv-SE" b="1" dirty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RabbitMQ</a:t>
            </a:r>
            <a:r>
              <a:rPr lang="sv-SE" b="1" dirty="0" smtClean="0"/>
              <a:t> </a:t>
            </a:r>
          </a:p>
          <a:p>
            <a:pPr marL="0" indent="0">
              <a:buNone/>
            </a:pPr>
            <a:r>
              <a:rPr lang="sv-SE" b="1" dirty="0" err="1" smtClean="0"/>
              <a:t>CouchDB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smtClean="0"/>
              <a:t>LinkedIn.com (Akka)</a:t>
            </a:r>
          </a:p>
          <a:p>
            <a:pPr marL="0" indent="0">
              <a:buNone/>
            </a:pPr>
            <a:r>
              <a:rPr lang="sv-SE" b="1" dirty="0" smtClean="0"/>
              <a:t>Walmart.com (Akka)</a:t>
            </a:r>
            <a:endParaRPr lang="sv-SE" b="1" dirty="0"/>
          </a:p>
          <a:p>
            <a:pPr marL="0" indent="0">
              <a:buNone/>
            </a:pP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32947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>
                <a:solidFill>
                  <a:srgbClr val="B04242"/>
                </a:solidFill>
              </a:rPr>
              <a:t>.Actor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Bygg din första </a:t>
            </a:r>
            <a:r>
              <a:rPr lang="sv-SE" b="1" dirty="0" err="1" smtClean="0"/>
              <a:t>actor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ActorSystem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ReceiveActor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HandleActor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Props</a:t>
            </a:r>
          </a:p>
          <a:p>
            <a:pPr marL="0" indent="0">
              <a:buNone/>
            </a:pPr>
            <a:r>
              <a:rPr lang="sv-SE" b="1" dirty="0" err="1" smtClean="0"/>
              <a:t>ActorRef</a:t>
            </a:r>
            <a:endParaRPr lang="sv-SE" b="1" dirty="0"/>
          </a:p>
        </p:txBody>
      </p:sp>
      <p:cxnSp>
        <p:nvCxnSpPr>
          <p:cNvPr id="29" name="Straight Connector 28"/>
          <p:cNvCxnSpPr>
            <a:stCxn id="33" idx="3"/>
            <a:endCxn id="36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6" idx="3"/>
            <a:endCxn id="35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6" idx="5"/>
            <a:endCxn id="34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5" name="Oval 34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6" name="Oval 35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7" name="Oval 36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2" name="Straight Connector 31"/>
          <p:cNvCxnSpPr>
            <a:stCxn id="33" idx="5"/>
            <a:endCxn id="37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4040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8153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>
                <a:solidFill>
                  <a:srgbClr val="B04242"/>
                </a:solidFill>
              </a:rPr>
              <a:t>.</a:t>
            </a:r>
            <a:r>
              <a:rPr lang="sv-SE" sz="8000" b="1" dirty="0" err="1" smtClean="0">
                <a:solidFill>
                  <a:srgbClr val="B04242"/>
                </a:solidFill>
              </a:rPr>
              <a:t>Remote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946512" y="2517335"/>
            <a:ext cx="790931" cy="2921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464257" cy="9659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946512" y="3514862"/>
            <a:ext cx="292168" cy="6461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6"/>
            <a:endCxn id="9" idx="2"/>
          </p:cNvCxnSpPr>
          <p:nvPr/>
        </p:nvCxnSpPr>
        <p:spPr>
          <a:xfrm flipV="1">
            <a:off x="5758502" y="3154591"/>
            <a:ext cx="1255660" cy="68136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865605" y="3507270"/>
            <a:ext cx="704887" cy="97352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4"/>
          </p:cNvCxnSpPr>
          <p:nvPr/>
        </p:nvCxnSpPr>
        <p:spPr>
          <a:xfrm flipV="1">
            <a:off x="9275851" y="3835951"/>
            <a:ext cx="490262" cy="6448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292168" cy="6126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876976" cy="109178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1"/>
          </p:cNvCxnSpPr>
          <p:nvPr/>
        </p:nvCxnSpPr>
        <p:spPr>
          <a:xfrm>
            <a:off x="6429354" y="1357447"/>
            <a:ext cx="1986552" cy="30905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4"/>
            <a:endCxn id="8" idx="1"/>
          </p:cNvCxnSpPr>
          <p:nvPr/>
        </p:nvCxnSpPr>
        <p:spPr>
          <a:xfrm>
            <a:off x="5259739" y="4334715"/>
            <a:ext cx="318171" cy="9321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6"/>
            <a:endCxn id="12" idx="2"/>
          </p:cNvCxnSpPr>
          <p:nvPr/>
        </p:nvCxnSpPr>
        <p:spPr>
          <a:xfrm flipV="1">
            <a:off x="6429353" y="4833479"/>
            <a:ext cx="1995055" cy="78606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2095069" y="266341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4760975" y="333718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5431826" y="512077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014162" y="26558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9267349" y="28384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259739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9951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747526" y="0"/>
            <a:ext cx="5444474" cy="6858000"/>
          </a:xfrm>
          <a:prstGeom prst="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lt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6747526" cy="6858000"/>
          </a:xfrm>
          <a:prstGeom prst="rect">
            <a:avLst/>
          </a:prstGeom>
          <a:solidFill>
            <a:srgbClr val="6E4545">
              <a:alpha val="66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946512" y="2517335"/>
            <a:ext cx="790931" cy="2921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464257" cy="9659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946512" y="3514862"/>
            <a:ext cx="292168" cy="6461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6"/>
            <a:endCxn id="9" idx="2"/>
          </p:cNvCxnSpPr>
          <p:nvPr/>
        </p:nvCxnSpPr>
        <p:spPr>
          <a:xfrm flipV="1">
            <a:off x="5758502" y="3154591"/>
            <a:ext cx="1255660" cy="68136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865605" y="3507270"/>
            <a:ext cx="704887" cy="97352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4"/>
          </p:cNvCxnSpPr>
          <p:nvPr/>
        </p:nvCxnSpPr>
        <p:spPr>
          <a:xfrm flipV="1">
            <a:off x="9275851" y="3835951"/>
            <a:ext cx="490262" cy="6448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292168" cy="6126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876976" cy="109178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1"/>
          </p:cNvCxnSpPr>
          <p:nvPr/>
        </p:nvCxnSpPr>
        <p:spPr>
          <a:xfrm>
            <a:off x="6429354" y="1357447"/>
            <a:ext cx="1986552" cy="30905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4"/>
            <a:endCxn id="8" idx="1"/>
          </p:cNvCxnSpPr>
          <p:nvPr/>
        </p:nvCxnSpPr>
        <p:spPr>
          <a:xfrm>
            <a:off x="5259739" y="4334715"/>
            <a:ext cx="318171" cy="9321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6"/>
            <a:endCxn id="12" idx="2"/>
          </p:cNvCxnSpPr>
          <p:nvPr/>
        </p:nvCxnSpPr>
        <p:spPr>
          <a:xfrm flipV="1">
            <a:off x="6429353" y="4833479"/>
            <a:ext cx="1995055" cy="78606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2095069" y="266341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4760975" y="333718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5431826" y="512077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014162" y="26558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9267349" y="28384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6747526" y="0"/>
            <a:ext cx="0" cy="6858000"/>
          </a:xfrm>
          <a:prstGeom prst="line">
            <a:avLst/>
          </a:prstGeom>
          <a:ln w="63500" cap="rnd">
            <a:solidFill>
              <a:srgbClr val="50DE94">
                <a:alpha val="20000"/>
              </a:srgb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59739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153191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1994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Aktivera remoting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RemoteActorRefProvider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FluentConfiguration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ActorSelection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1" name="Straight Connector 30"/>
          <p:cNvCxnSpPr>
            <a:stCxn id="32" idx="5"/>
            <a:endCxn id="33" idx="1"/>
          </p:cNvCxnSpPr>
          <p:nvPr/>
        </p:nvCxnSpPr>
        <p:spPr>
          <a:xfrm>
            <a:off x="160503" y="5066866"/>
            <a:ext cx="45733" cy="43752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-377474" y="4528888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3" name="Oval 32"/>
          <p:cNvSpPr/>
          <p:nvPr/>
        </p:nvSpPr>
        <p:spPr>
          <a:xfrm>
            <a:off x="113934" y="54120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2225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Deployment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RemoteDaemon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" name="Freeform 2"/>
          <p:cNvSpPr/>
          <p:nvPr/>
        </p:nvSpPr>
        <p:spPr>
          <a:xfrm>
            <a:off x="2805710" y="4049492"/>
            <a:ext cx="2394971" cy="1335922"/>
          </a:xfrm>
          <a:custGeom>
            <a:avLst/>
            <a:gdLst>
              <a:gd name="connsiteX0" fmla="*/ 0 w 2454442"/>
              <a:gd name="connsiteY0" fmla="*/ 0 h 1287379"/>
              <a:gd name="connsiteX1" fmla="*/ 1624263 w 2454442"/>
              <a:gd name="connsiteY1" fmla="*/ 264695 h 1287379"/>
              <a:gd name="connsiteX2" fmla="*/ 2454442 w 2454442"/>
              <a:gd name="connsiteY2" fmla="*/ 1287379 h 1287379"/>
              <a:gd name="connsiteX0" fmla="*/ 0 w 2454442"/>
              <a:gd name="connsiteY0" fmla="*/ 0 h 1287379"/>
              <a:gd name="connsiteX1" fmla="*/ 1402316 w 2454442"/>
              <a:gd name="connsiteY1" fmla="*/ 369045 h 1287379"/>
              <a:gd name="connsiteX2" fmla="*/ 2454442 w 2454442"/>
              <a:gd name="connsiteY2" fmla="*/ 1287379 h 128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442" h="1287379">
                <a:moveTo>
                  <a:pt x="0" y="0"/>
                </a:moveTo>
                <a:cubicBezTo>
                  <a:pt x="607594" y="25066"/>
                  <a:pt x="993242" y="154482"/>
                  <a:pt x="1402316" y="369045"/>
                </a:cubicBezTo>
                <a:cubicBezTo>
                  <a:pt x="1811390" y="583608"/>
                  <a:pt x="2314074" y="1100890"/>
                  <a:pt x="2454442" y="1287379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8" name="Freeform 17"/>
          <p:cNvSpPr/>
          <p:nvPr/>
        </p:nvSpPr>
        <p:spPr>
          <a:xfrm>
            <a:off x="375455" y="4049492"/>
            <a:ext cx="1816768" cy="866274"/>
          </a:xfrm>
          <a:custGeom>
            <a:avLst/>
            <a:gdLst>
              <a:gd name="connsiteX0" fmla="*/ 1708484 w 1708484"/>
              <a:gd name="connsiteY0" fmla="*/ 0 h 577516"/>
              <a:gd name="connsiteX1" fmla="*/ 601579 w 1708484"/>
              <a:gd name="connsiteY1" fmla="*/ 144379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66273 w 1708484"/>
              <a:gd name="connsiteY1" fmla="*/ 96252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30179 w 1708484"/>
              <a:gd name="connsiteY1" fmla="*/ 180473 h 577516"/>
              <a:gd name="connsiteX2" fmla="*/ 0 w 1708484"/>
              <a:gd name="connsiteY2" fmla="*/ 577516 h 577516"/>
              <a:gd name="connsiteX0" fmla="*/ 1816768 w 1816768"/>
              <a:gd name="connsiteY0" fmla="*/ 0 h 866274"/>
              <a:gd name="connsiteX1" fmla="*/ 938463 w 1816768"/>
              <a:gd name="connsiteY1" fmla="*/ 180473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6768" h="866274">
                <a:moveTo>
                  <a:pt x="1816768" y="0"/>
                </a:moveTo>
                <a:cubicBezTo>
                  <a:pt x="1405689" y="24063"/>
                  <a:pt x="1229227" y="84221"/>
                  <a:pt x="902369" y="228600"/>
                </a:cubicBezTo>
                <a:cubicBezTo>
                  <a:pt x="575511" y="372979"/>
                  <a:pt x="158416" y="697832"/>
                  <a:pt x="0" y="866274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triangle" w="lg" len="lg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708519" y="3843578"/>
            <a:ext cx="405335" cy="405335"/>
          </a:xfrm>
          <a:prstGeom prst="ellipse">
            <a:avLst/>
          </a:prstGeom>
          <a:solidFill>
            <a:srgbClr val="099BDD">
              <a:alpha val="3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4" name="Oval 33"/>
          <p:cNvSpPr/>
          <p:nvPr/>
        </p:nvSpPr>
        <p:spPr>
          <a:xfrm>
            <a:off x="2455904" y="3759256"/>
            <a:ext cx="505231" cy="505231"/>
          </a:xfrm>
          <a:prstGeom prst="ellipse">
            <a:avLst/>
          </a:prstGeom>
          <a:solidFill>
            <a:srgbClr val="099BDD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8" name="Oval 27"/>
          <p:cNvSpPr/>
          <p:nvPr/>
        </p:nvSpPr>
        <p:spPr>
          <a:xfrm>
            <a:off x="2175431" y="372412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5581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 smtClean="0">
                <a:solidFill>
                  <a:srgbClr val="B04242"/>
                </a:solidFill>
              </a:rPr>
              <a:t>.Routing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0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94819" y="922376"/>
            <a:ext cx="5761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/>
              <a:t>Klassiskt system</a:t>
            </a:r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2360663" y="338189"/>
            <a:ext cx="8181665" cy="5931044"/>
            <a:chOff x="2000739" y="338189"/>
            <a:chExt cx="8181665" cy="5931044"/>
          </a:xfrm>
        </p:grpSpPr>
        <p:cxnSp>
          <p:nvCxnSpPr>
            <p:cNvPr id="53" name="Straight Connector 52"/>
            <p:cNvCxnSpPr>
              <a:stCxn id="73" idx="3"/>
              <a:endCxn id="66" idx="7"/>
            </p:cNvCxnSpPr>
            <p:nvPr/>
          </p:nvCxnSpPr>
          <p:spPr>
            <a:xfrm flipH="1">
              <a:off x="5000949" y="2333243"/>
              <a:ext cx="703529" cy="72937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5" idx="7"/>
            </p:cNvCxnSpPr>
            <p:nvPr/>
          </p:nvCxnSpPr>
          <p:spPr>
            <a:xfrm flipH="1">
              <a:off x="3849709" y="3767976"/>
              <a:ext cx="445881" cy="411830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5" idx="3"/>
              <a:endCxn id="78" idx="7"/>
            </p:cNvCxnSpPr>
            <p:nvPr/>
          </p:nvCxnSpPr>
          <p:spPr>
            <a:xfrm flipH="1">
              <a:off x="2852182" y="4885165"/>
              <a:ext cx="292168" cy="520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6" idx="5"/>
              <a:endCxn id="64" idx="1"/>
            </p:cNvCxnSpPr>
            <p:nvPr/>
          </p:nvCxnSpPr>
          <p:spPr>
            <a:xfrm>
              <a:off x="5000949" y="3767976"/>
              <a:ext cx="377193" cy="409348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5" idx="5"/>
              <a:endCxn id="63" idx="1"/>
            </p:cNvCxnSpPr>
            <p:nvPr/>
          </p:nvCxnSpPr>
          <p:spPr>
            <a:xfrm>
              <a:off x="3849709" y="4885165"/>
              <a:ext cx="292168" cy="53262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7" idx="5"/>
              <a:endCxn id="68" idx="1"/>
            </p:cNvCxnSpPr>
            <p:nvPr/>
          </p:nvCxnSpPr>
          <p:spPr>
            <a:xfrm>
              <a:off x="7850672" y="3767975"/>
              <a:ext cx="400090" cy="4093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8" idx="3"/>
              <a:endCxn id="69" idx="7"/>
            </p:cNvCxnSpPr>
            <p:nvPr/>
          </p:nvCxnSpPr>
          <p:spPr>
            <a:xfrm flipH="1">
              <a:off x="7875923" y="4882683"/>
              <a:ext cx="374839" cy="38902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8" idx="4"/>
              <a:endCxn id="70" idx="0"/>
            </p:cNvCxnSpPr>
            <p:nvPr/>
          </p:nvCxnSpPr>
          <p:spPr>
            <a:xfrm>
              <a:off x="8603442" y="5028767"/>
              <a:ext cx="0" cy="9685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3" idx="5"/>
              <a:endCxn id="67" idx="1"/>
            </p:cNvCxnSpPr>
            <p:nvPr/>
          </p:nvCxnSpPr>
          <p:spPr>
            <a:xfrm>
              <a:off x="6409837" y="2333243"/>
              <a:ext cx="735476" cy="72937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8" idx="5"/>
              <a:endCxn id="71" idx="1"/>
            </p:cNvCxnSpPr>
            <p:nvPr/>
          </p:nvCxnSpPr>
          <p:spPr>
            <a:xfrm>
              <a:off x="8956121" y="4882683"/>
              <a:ext cx="374840" cy="39123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995793" y="5271706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523205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2998266" y="403372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EF</a:t>
              </a:r>
              <a:endParaRPr lang="sv-SE" sz="1200" b="1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4149506" y="291653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DAO</a:t>
              </a:r>
              <a:endParaRPr lang="sv-SE" sz="1200" b="1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6999229" y="29165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810467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7024480" y="512562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8104678" y="5125621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9184877" y="51278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cxnSp>
          <p:nvCxnSpPr>
            <p:cNvPr id="72" name="Straight Connector 71"/>
            <p:cNvCxnSpPr>
              <a:stCxn id="76" idx="3"/>
              <a:endCxn id="73" idx="7"/>
            </p:cNvCxnSpPr>
            <p:nvPr/>
          </p:nvCxnSpPr>
          <p:spPr>
            <a:xfrm flipH="1">
              <a:off x="6409837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5558394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BLL</a:t>
              </a:r>
              <a:endParaRPr lang="sv-SE" sz="1200" b="1" dirty="0"/>
            </a:p>
          </p:txBody>
        </p:sp>
        <p:cxnSp>
          <p:nvCxnSpPr>
            <p:cNvPr id="74" name="Straight Connector 73"/>
            <p:cNvCxnSpPr>
              <a:stCxn id="76" idx="5"/>
              <a:endCxn id="75" idx="1"/>
            </p:cNvCxnSpPr>
            <p:nvPr/>
          </p:nvCxnSpPr>
          <p:spPr>
            <a:xfrm>
              <a:off x="7523244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7785208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671801" y="338189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Service</a:t>
              </a:r>
              <a:endParaRPr lang="sv-SE" sz="1200" b="1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2000739" y="525923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Entitet</a:t>
              </a:r>
              <a:endParaRPr lang="sv-SE" sz="12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4820" y="1792985"/>
            <a:ext cx="1393202" cy="724230"/>
            <a:chOff x="236379" y="3269379"/>
            <a:chExt cx="2115149" cy="1099521"/>
          </a:xfrm>
        </p:grpSpPr>
        <p:sp>
          <p:nvSpPr>
            <p:cNvPr id="79" name="Oval 78"/>
            <p:cNvSpPr/>
            <p:nvPr/>
          </p:nvSpPr>
          <p:spPr>
            <a:xfrm>
              <a:off x="954461" y="3269379"/>
              <a:ext cx="678983" cy="678983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379" y="3948362"/>
              <a:ext cx="2115149" cy="420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200" dirty="0" smtClean="0"/>
                <a:t>Komponent/Objekt</a:t>
              </a:r>
              <a:endParaRPr lang="sv-S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48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 smtClean="0"/>
              <a:t>En router delegerar inkommande meddelanden till en eller flera </a:t>
            </a:r>
            <a:r>
              <a:rPr lang="sv-SE" b="1" dirty="0" err="1" smtClean="0"/>
              <a:t>actors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/>
              <a:t>Group routers, Pool </a:t>
            </a:r>
            <a:r>
              <a:rPr lang="sv-SE" b="1" dirty="0" smtClean="0"/>
              <a:t>routers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err="1" smtClean="0"/>
              <a:t>BroadcastRouter</a:t>
            </a:r>
            <a:endParaRPr lang="sv-SE" b="1" dirty="0" smtClean="0"/>
          </a:p>
          <a:p>
            <a:r>
              <a:rPr lang="sv-SE" b="1" dirty="0" err="1" smtClean="0"/>
              <a:t>RoundRobinRouter</a:t>
            </a:r>
            <a:endParaRPr lang="sv-SE" b="1" dirty="0" smtClean="0"/>
          </a:p>
          <a:p>
            <a:r>
              <a:rPr lang="sv-SE" b="1" dirty="0" err="1" smtClean="0"/>
              <a:t>ConsistentHashRouter</a:t>
            </a:r>
            <a:endParaRPr lang="sv-SE" b="1" dirty="0" smtClean="0"/>
          </a:p>
          <a:p>
            <a:r>
              <a:rPr lang="sv-SE" b="1" dirty="0" err="1" smtClean="0"/>
              <a:t>ScatterGatherFirstCompletedRouter</a:t>
            </a:r>
            <a:endParaRPr lang="sv-SE" b="1" dirty="0" smtClean="0"/>
          </a:p>
          <a:p>
            <a:r>
              <a:rPr lang="sv-SE" b="1" dirty="0" err="1" smtClean="0"/>
              <a:t>SmallestMailboxRouter</a:t>
            </a:r>
            <a:endParaRPr lang="sv-SE" b="1" dirty="0" smtClean="0"/>
          </a:p>
          <a:p>
            <a:r>
              <a:rPr lang="sv-SE" b="1" dirty="0" err="1" smtClean="0"/>
              <a:t>TailChoppingRouter</a:t>
            </a:r>
            <a:endParaRPr lang="sv-SE" b="1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Routers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135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20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8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97726" y="244488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497726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97726" y="365760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2515163" y="1690689"/>
            <a:ext cx="2135565" cy="1004640"/>
          </a:xfrm>
          <a:prstGeom prst="wedgeRoundRectCallout">
            <a:avLst>
              <a:gd name="adj1" fmla="val 21175"/>
              <a:gd name="adj2" fmla="val 6692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Notifiera samtliga parter</a:t>
            </a:r>
          </a:p>
        </p:txBody>
      </p:sp>
    </p:spTree>
    <p:extLst>
      <p:ext uri="{BB962C8B-B14F-4D97-AF65-F5344CB8AC3E}">
        <p14:creationId xmlns:p14="http://schemas.microsoft.com/office/powerpoint/2010/main" val="25456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839822" y="2591931"/>
            <a:ext cx="1351006" cy="607669"/>
          </a:xfrm>
          <a:prstGeom prst="wedgeRoundRectCallout">
            <a:avLst>
              <a:gd name="adj1" fmla="val -102910"/>
              <a:gd name="adj2" fmla="val -2087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8839822" y="3524030"/>
            <a:ext cx="1351006" cy="607669"/>
          </a:xfrm>
          <a:prstGeom prst="wedgeRoundRectCallout">
            <a:avLst>
              <a:gd name="adj1" fmla="val -102019"/>
              <a:gd name="adj2" fmla="val -2285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Eller ner!</a:t>
            </a:r>
          </a:p>
        </p:txBody>
      </p:sp>
    </p:spTree>
    <p:extLst>
      <p:ext uri="{BB962C8B-B14F-4D97-AF65-F5344CB8AC3E}">
        <p14:creationId xmlns:p14="http://schemas.microsoft.com/office/powerpoint/2010/main" val="1951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54763" y="2987232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070174" y="4353653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4763" y="1606795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RoundRobinRouter</a:t>
            </a:r>
            <a:endParaRPr lang="sv-SE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169888" y="34491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cxnSp>
        <p:nvCxnSpPr>
          <p:cNvPr id="12" name="Elbow Connector 11"/>
          <p:cNvCxnSpPr>
            <a:stCxn id="8" idx="3"/>
            <a:endCxn id="11" idx="1"/>
          </p:cNvCxnSpPr>
          <p:nvPr/>
        </p:nvCxnSpPr>
        <p:spPr>
          <a:xfrm>
            <a:off x="3152738" y="3623377"/>
            <a:ext cx="1163897" cy="1364989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  <a:endCxn id="9" idx="1"/>
          </p:cNvCxnSpPr>
          <p:nvPr/>
        </p:nvCxnSpPr>
        <p:spPr>
          <a:xfrm flipV="1">
            <a:off x="3152738" y="2250272"/>
            <a:ext cx="1163897" cy="1373105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1"/>
          </p:cNvCxnSpPr>
          <p:nvPr/>
        </p:nvCxnSpPr>
        <p:spPr>
          <a:xfrm>
            <a:off x="3152737" y="3623376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71549" y="3628480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144571" y="16625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4572" y="207915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44571" y="24895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0" name="Elbow Connector 19"/>
          <p:cNvCxnSpPr>
            <a:stCxn id="16" idx="3"/>
            <a:endCxn id="19" idx="1"/>
          </p:cNvCxnSpPr>
          <p:nvPr/>
        </p:nvCxnSpPr>
        <p:spPr>
          <a:xfrm>
            <a:off x="6980674" y="2248299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6" idx="3"/>
            <a:endCxn id="17" idx="1"/>
          </p:cNvCxnSpPr>
          <p:nvPr/>
        </p:nvCxnSpPr>
        <p:spPr>
          <a:xfrm flipV="1">
            <a:off x="6980674" y="1836772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>
            <a:off x="6980673" y="2248298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99485" y="2253402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147959" y="30356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47960" y="3452261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147959" y="386262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8" name="Elbow Connector 27"/>
          <p:cNvCxnSpPr>
            <a:stCxn id="24" idx="3"/>
            <a:endCxn id="27" idx="1"/>
          </p:cNvCxnSpPr>
          <p:nvPr/>
        </p:nvCxnSpPr>
        <p:spPr>
          <a:xfrm>
            <a:off x="6984062" y="3621404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3"/>
            <a:endCxn id="25" idx="1"/>
          </p:cNvCxnSpPr>
          <p:nvPr/>
        </p:nvCxnSpPr>
        <p:spPr>
          <a:xfrm flipV="1">
            <a:off x="6984062" y="3209877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3"/>
            <a:endCxn id="26" idx="1"/>
          </p:cNvCxnSpPr>
          <p:nvPr/>
        </p:nvCxnSpPr>
        <p:spPr>
          <a:xfrm>
            <a:off x="6984061" y="3621403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02873" y="3626507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144571" y="4402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144572" y="48192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4571" y="522959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36" name="Elbow Connector 35"/>
          <p:cNvCxnSpPr>
            <a:stCxn id="32" idx="3"/>
            <a:endCxn id="35" idx="1"/>
          </p:cNvCxnSpPr>
          <p:nvPr/>
        </p:nvCxnSpPr>
        <p:spPr>
          <a:xfrm>
            <a:off x="6980674" y="4988366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3"/>
            <a:endCxn id="33" idx="1"/>
          </p:cNvCxnSpPr>
          <p:nvPr/>
        </p:nvCxnSpPr>
        <p:spPr>
          <a:xfrm flipV="1">
            <a:off x="6980674" y="4576839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3"/>
            <a:endCxn id="34" idx="1"/>
          </p:cNvCxnSpPr>
          <p:nvPr/>
        </p:nvCxnSpPr>
        <p:spPr>
          <a:xfrm>
            <a:off x="6980673" y="4988365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99485" y="4993469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ular Callout 39"/>
          <p:cNvSpPr/>
          <p:nvPr/>
        </p:nvSpPr>
        <p:spPr>
          <a:xfrm>
            <a:off x="10002794" y="1985763"/>
            <a:ext cx="1351006" cy="607669"/>
          </a:xfrm>
          <a:prstGeom prst="wedgeRoundRectCallout">
            <a:avLst>
              <a:gd name="adj1" fmla="val -84208"/>
              <a:gd name="adj2" fmla="val -1691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1577242" y="2012610"/>
            <a:ext cx="1351006" cy="607669"/>
          </a:xfrm>
          <a:prstGeom prst="wedgeRoundRectCallout">
            <a:avLst>
              <a:gd name="adj1" fmla="val 83651"/>
              <a:gd name="adj2" fmla="val 23187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ut!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16635" y="20760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16636" y="3454234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16635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97824" y="207405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01212" y="3447157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997824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4447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Y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5164540" y="1534826"/>
            <a:ext cx="2132683" cy="584793"/>
          </a:xfrm>
          <a:prstGeom prst="wedgeRoundRectCallout">
            <a:avLst>
              <a:gd name="adj1" fmla="val -21405"/>
              <a:gd name="adj2" fmla="val 8334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Samma </a:t>
            </a:r>
            <a:r>
              <a:rPr lang="sv-SE" b="1" dirty="0" err="1"/>
              <a:t>hashindex</a:t>
            </a:r>
            <a:endParaRPr lang="sv-SE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5539147" y="4342271"/>
            <a:ext cx="2606779" cy="865239"/>
          </a:xfrm>
          <a:prstGeom prst="wedgeRoundRectCallout">
            <a:avLst>
              <a:gd name="adj1" fmla="val -20845"/>
              <a:gd name="adj2" fmla="val -7657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Affinitet mellan </a:t>
            </a:r>
            <a:r>
              <a:rPr lang="sv-SE" b="1" dirty="0" err="1"/>
              <a:t>hashindex</a:t>
            </a:r>
            <a:r>
              <a:rPr lang="sv-SE" b="1" dirty="0"/>
              <a:t> och </a:t>
            </a:r>
            <a:r>
              <a:rPr lang="sv-SE" b="1" dirty="0" err="1"/>
              <a:t>actor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8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2095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9273775" y="2476589"/>
            <a:ext cx="618093" cy="2654354"/>
            <a:chOff x="9454230" y="2476589"/>
            <a:chExt cx="437638" cy="2654354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98291" y="377372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798291" y="377372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8355149" y="456936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4" name="Rounded Rectangle 53"/>
          <p:cNvSpPr/>
          <p:nvPr/>
        </p:nvSpPr>
        <p:spPr>
          <a:xfrm>
            <a:off x="8355833" y="3235195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3" name="Rounded Rectangle 52"/>
          <p:cNvSpPr/>
          <p:nvPr/>
        </p:nvSpPr>
        <p:spPr>
          <a:xfrm>
            <a:off x="8355149" y="1929334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2" name="Rounded Rectangle 51"/>
          <p:cNvSpPr/>
          <p:nvPr/>
        </p:nvSpPr>
        <p:spPr>
          <a:xfrm>
            <a:off x="7189040" y="193135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393293" y="2020271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93293" y="2362032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393292" y="271401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37807" y="2020492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37807" y="2362253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237807" y="2714435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393292" y="3320489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393292" y="366225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385952" y="4015948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395458" y="466428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395458" y="5006041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393292" y="5343954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991883" y="223416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991883" y="350037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991882" y="48721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48" name="Elbow Connector 47"/>
          <p:cNvCxnSpPr/>
          <p:nvPr/>
        </p:nvCxnSpPr>
        <p:spPr>
          <a:xfrm flipV="1">
            <a:off x="4798291" y="248390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ular Callout 49"/>
          <p:cNvSpPr/>
          <p:nvPr/>
        </p:nvSpPr>
        <p:spPr>
          <a:xfrm>
            <a:off x="5277238" y="1478686"/>
            <a:ext cx="1316190" cy="767467"/>
          </a:xfrm>
          <a:prstGeom prst="wedgeRoundRectCallout">
            <a:avLst>
              <a:gd name="adj1" fmla="val 72565"/>
              <a:gd name="adj2" fmla="val 2912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/>
              <a:t>Löser race </a:t>
            </a:r>
            <a:r>
              <a:rPr lang="sv-SE" sz="1400" b="1" dirty="0" err="1"/>
              <a:t>conditions</a:t>
            </a:r>
            <a:endParaRPr lang="sv-SE" sz="14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Snip Single Corner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Snip Single Corner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Snip Single Corner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8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8" name="Elbow Connector 7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47596" y="3128833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20189" y="294872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72621" y="242595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72622" y="304744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72622" y="365040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925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Sender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47596" y="3407659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409940" y="3186826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840665" y="4010620"/>
            <a:ext cx="4179545" cy="1780580"/>
          </a:xfrm>
          <a:prstGeom prst="wedgeRoundRectCallout">
            <a:avLst>
              <a:gd name="adj1" fmla="val -19881"/>
              <a:gd name="adj2" fmla="val -6137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fråga distribueras till alla </a:t>
            </a:r>
            <a:r>
              <a:rPr lang="sv-SE" b="1" dirty="0" err="1"/>
              <a:t>workers</a:t>
            </a:r>
            <a:r>
              <a:rPr lang="sv-SE" b="1" dirty="0"/>
              <a:t>.</a:t>
            </a:r>
          </a:p>
          <a:p>
            <a:r>
              <a:rPr lang="sv-SE" b="1" dirty="0"/>
              <a:t>Första svaret returneras till avsändaren</a:t>
            </a:r>
          </a:p>
          <a:p>
            <a:endParaRPr lang="sv-SE" b="1" dirty="0"/>
          </a:p>
          <a:p>
            <a:r>
              <a:rPr lang="sv-SE" b="1" dirty="0"/>
              <a:t>Konceptuellt samma som TPL </a:t>
            </a:r>
            <a:r>
              <a:rPr lang="sv-SE" b="1" dirty="0" err="1"/>
              <a:t>Task.WaitAny</a:t>
            </a:r>
            <a:r>
              <a:rPr lang="sv-SE" b="1" dirty="0"/>
              <a:t>(tasks</a:t>
            </a:r>
            <a:r>
              <a:rPr lang="sv-SE" b="1" dirty="0" smtClean="0"/>
              <a:t>)</a:t>
            </a:r>
            <a:endParaRPr lang="sv-SE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ScatterGatherFirstCompletedRouter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840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Använd routers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RoundRobin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ConsistentHash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888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Become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i="1" dirty="0" err="1" smtClean="0"/>
              <a:t>Become</a:t>
            </a:r>
            <a:r>
              <a:rPr lang="sv-SE" b="1" dirty="0" smtClean="0"/>
              <a:t> eller </a:t>
            </a:r>
            <a:r>
              <a:rPr lang="sv-SE" b="1" i="1" dirty="0" err="1" smtClean="0"/>
              <a:t>hotswap</a:t>
            </a:r>
            <a:r>
              <a:rPr lang="sv-SE" b="1" dirty="0" smtClean="0"/>
              <a:t> innebär att en </a:t>
            </a:r>
            <a:r>
              <a:rPr lang="sv-SE" b="1" dirty="0" err="1" smtClean="0"/>
              <a:t>actor</a:t>
            </a:r>
            <a:r>
              <a:rPr lang="sv-SE" b="1" dirty="0" smtClean="0"/>
              <a:t> kan byta beteende när den tar emot ett visst meddelande.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I Akka.NET sker detta via metoderna .</a:t>
            </a:r>
            <a:r>
              <a:rPr lang="sv-SE" b="1" i="1" dirty="0" err="1" smtClean="0"/>
              <a:t>Become</a:t>
            </a:r>
            <a:r>
              <a:rPr lang="sv-SE" b="1" dirty="0" smtClean="0"/>
              <a:t> samt </a:t>
            </a:r>
            <a:r>
              <a:rPr lang="sv-SE" b="1" i="1" dirty="0" smtClean="0"/>
              <a:t>.</a:t>
            </a:r>
            <a:r>
              <a:rPr lang="sv-SE" b="1" i="1" dirty="0" err="1" smtClean="0"/>
              <a:t>Unbecome</a:t>
            </a:r>
            <a:endParaRPr lang="sv-SE" b="1" i="1" dirty="0" smtClean="0"/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Praktiskt när man skapar </a:t>
            </a:r>
            <a:r>
              <a:rPr lang="sv-SE" b="1" dirty="0" err="1" smtClean="0"/>
              <a:t>state</a:t>
            </a:r>
            <a:r>
              <a:rPr lang="sv-SE" b="1" dirty="0" smtClean="0"/>
              <a:t> </a:t>
            </a:r>
            <a:r>
              <a:rPr lang="sv-SE" b="1" dirty="0" err="1" smtClean="0"/>
              <a:t>machines</a:t>
            </a:r>
            <a:r>
              <a:rPr lang="sv-SE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4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561831" y="1266370"/>
            <a:ext cx="2814900" cy="5381164"/>
            <a:chOff x="4551141" y="1101828"/>
            <a:chExt cx="2814900" cy="5381164"/>
          </a:xfrm>
        </p:grpSpPr>
        <p:sp>
          <p:nvSpPr>
            <p:cNvPr id="18" name="Octagon 17"/>
            <p:cNvSpPr/>
            <p:nvPr/>
          </p:nvSpPr>
          <p:spPr>
            <a:xfrm>
              <a:off x="4551141" y="1101828"/>
              <a:ext cx="2814899" cy="5381164"/>
            </a:xfrm>
            <a:prstGeom prst="octagon">
              <a:avLst>
                <a:gd name="adj" fmla="val 5708"/>
              </a:avLst>
            </a:prstGeom>
            <a:solidFill>
              <a:srgbClr val="29292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3773" y="4440731"/>
              <a:ext cx="11430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Server</a:t>
              </a:r>
              <a:endParaRPr lang="sv-SE" b="1" dirty="0"/>
            </a:p>
          </p:txBody>
        </p:sp>
        <p:sp>
          <p:nvSpPr>
            <p:cNvPr id="20" name="Octagon 14"/>
            <p:cNvSpPr/>
            <p:nvPr/>
          </p:nvSpPr>
          <p:spPr>
            <a:xfrm>
              <a:off x="4711816" y="1101828"/>
              <a:ext cx="2654225" cy="5381164"/>
            </a:xfrm>
            <a:custGeom>
              <a:avLst/>
              <a:gdLst>
                <a:gd name="connsiteX0" fmla="*/ 0 w 2814899"/>
                <a:gd name="connsiteY0" fmla="*/ 160674 h 5381164"/>
                <a:gd name="connsiteX1" fmla="*/ 160674 w 2814899"/>
                <a:gd name="connsiteY1" fmla="*/ 0 h 5381164"/>
                <a:gd name="connsiteX2" fmla="*/ 2654225 w 2814899"/>
                <a:gd name="connsiteY2" fmla="*/ 0 h 5381164"/>
                <a:gd name="connsiteX3" fmla="*/ 2814899 w 2814899"/>
                <a:gd name="connsiteY3" fmla="*/ 160674 h 5381164"/>
                <a:gd name="connsiteX4" fmla="*/ 2814899 w 2814899"/>
                <a:gd name="connsiteY4" fmla="*/ 5220490 h 5381164"/>
                <a:gd name="connsiteX5" fmla="*/ 2654225 w 2814899"/>
                <a:gd name="connsiteY5" fmla="*/ 5381164 h 5381164"/>
                <a:gd name="connsiteX6" fmla="*/ 160674 w 2814899"/>
                <a:gd name="connsiteY6" fmla="*/ 5381164 h 5381164"/>
                <a:gd name="connsiteX7" fmla="*/ 0 w 2814899"/>
                <a:gd name="connsiteY7" fmla="*/ 5220490 h 5381164"/>
                <a:gd name="connsiteX8" fmla="*/ 0 w 2814899"/>
                <a:gd name="connsiteY8" fmla="*/ 160674 h 5381164"/>
                <a:gd name="connsiteX0" fmla="*/ 0 w 2814899"/>
                <a:gd name="connsiteY0" fmla="*/ 164330 h 5384820"/>
                <a:gd name="connsiteX1" fmla="*/ 160674 w 2814899"/>
                <a:gd name="connsiteY1" fmla="*/ 3656 h 5384820"/>
                <a:gd name="connsiteX2" fmla="*/ 1335039 w 2814899"/>
                <a:gd name="connsiteY2" fmla="*/ 0 h 5384820"/>
                <a:gd name="connsiteX3" fmla="*/ 2654225 w 2814899"/>
                <a:gd name="connsiteY3" fmla="*/ 3656 h 5384820"/>
                <a:gd name="connsiteX4" fmla="*/ 2814899 w 2814899"/>
                <a:gd name="connsiteY4" fmla="*/ 164330 h 5384820"/>
                <a:gd name="connsiteX5" fmla="*/ 2814899 w 2814899"/>
                <a:gd name="connsiteY5" fmla="*/ 5224146 h 5384820"/>
                <a:gd name="connsiteX6" fmla="*/ 2654225 w 2814899"/>
                <a:gd name="connsiteY6" fmla="*/ 5384820 h 5384820"/>
                <a:gd name="connsiteX7" fmla="*/ 160674 w 2814899"/>
                <a:gd name="connsiteY7" fmla="*/ 5384820 h 5384820"/>
                <a:gd name="connsiteX8" fmla="*/ 0 w 2814899"/>
                <a:gd name="connsiteY8" fmla="*/ 5224146 h 5384820"/>
                <a:gd name="connsiteX9" fmla="*/ 0 w 2814899"/>
                <a:gd name="connsiteY9" fmla="*/ 164330 h 5384820"/>
                <a:gd name="connsiteX0" fmla="*/ 0 w 2814899"/>
                <a:gd name="connsiteY0" fmla="*/ 164330 h 5384820"/>
                <a:gd name="connsiteX1" fmla="*/ 1335039 w 2814899"/>
                <a:gd name="connsiteY1" fmla="*/ 0 h 5384820"/>
                <a:gd name="connsiteX2" fmla="*/ 2654225 w 2814899"/>
                <a:gd name="connsiteY2" fmla="*/ 3656 h 5384820"/>
                <a:gd name="connsiteX3" fmla="*/ 2814899 w 2814899"/>
                <a:gd name="connsiteY3" fmla="*/ 164330 h 5384820"/>
                <a:gd name="connsiteX4" fmla="*/ 2814899 w 2814899"/>
                <a:gd name="connsiteY4" fmla="*/ 5224146 h 5384820"/>
                <a:gd name="connsiteX5" fmla="*/ 2654225 w 2814899"/>
                <a:gd name="connsiteY5" fmla="*/ 5384820 h 5384820"/>
                <a:gd name="connsiteX6" fmla="*/ 160674 w 2814899"/>
                <a:gd name="connsiteY6" fmla="*/ 5384820 h 5384820"/>
                <a:gd name="connsiteX7" fmla="*/ 0 w 2814899"/>
                <a:gd name="connsiteY7" fmla="*/ 5224146 h 5384820"/>
                <a:gd name="connsiteX8" fmla="*/ 0 w 2814899"/>
                <a:gd name="connsiteY8" fmla="*/ 164330 h 5384820"/>
                <a:gd name="connsiteX0" fmla="*/ 0 w 2814899"/>
                <a:gd name="connsiteY0" fmla="*/ 160674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7" fmla="*/ 0 w 2814899"/>
                <a:gd name="connsiteY7" fmla="*/ 160674 h 5381164"/>
                <a:gd name="connsiteX0" fmla="*/ 0 w 2814899"/>
                <a:gd name="connsiteY0" fmla="*/ 5220490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0" fmla="*/ 0 w 2654225"/>
                <a:gd name="connsiteY0" fmla="*/ 5381164 h 5381164"/>
                <a:gd name="connsiteX1" fmla="*/ 2493551 w 2654225"/>
                <a:gd name="connsiteY1" fmla="*/ 0 h 5381164"/>
                <a:gd name="connsiteX2" fmla="*/ 2654225 w 2654225"/>
                <a:gd name="connsiteY2" fmla="*/ 160674 h 5381164"/>
                <a:gd name="connsiteX3" fmla="*/ 2654225 w 2654225"/>
                <a:gd name="connsiteY3" fmla="*/ 5220490 h 5381164"/>
                <a:gd name="connsiteX4" fmla="*/ 2493551 w 2654225"/>
                <a:gd name="connsiteY4" fmla="*/ 5381164 h 5381164"/>
                <a:gd name="connsiteX5" fmla="*/ 0 w 2654225"/>
                <a:gd name="connsiteY5" fmla="*/ 5381164 h 538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4225" h="5381164">
                  <a:moveTo>
                    <a:pt x="0" y="5381164"/>
                  </a:moveTo>
                  <a:lnTo>
                    <a:pt x="2493551" y="0"/>
                  </a:lnTo>
                  <a:lnTo>
                    <a:pt x="2654225" y="160674"/>
                  </a:lnTo>
                  <a:lnTo>
                    <a:pt x="2654225" y="5220490"/>
                  </a:lnTo>
                  <a:lnTo>
                    <a:pt x="2493551" y="5381164"/>
                  </a:lnTo>
                  <a:lnTo>
                    <a:pt x="0" y="5381164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896471" y="1743598"/>
              <a:ext cx="2126756" cy="4409423"/>
              <a:chOff x="1567014" y="2095750"/>
              <a:chExt cx="1300011" cy="269532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568551" y="2095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084438" y="4524375"/>
                <a:ext cx="266700" cy="266700"/>
              </a:xfrm>
              <a:prstGeom prst="ellipse">
                <a:avLst/>
              </a:prstGeom>
              <a:solidFill>
                <a:srgbClr val="43BFF7">
                  <a:alpha val="9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568551" y="2524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568551" y="2953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567014" y="3382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567014" y="43117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567014" y="41395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99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1285" y="234478"/>
            <a:ext cx="9061789" cy="6358827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9664" y="360946"/>
            <a:ext cx="10515600" cy="6497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…//annan kod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0)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Resurrect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&gt;(_ =&gt;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err="1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this.maxHitpoints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25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2020" y="-1026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Felhantering i Java, C# och C</a:t>
            </a:r>
            <a:endParaRPr lang="sv-SE" sz="54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9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80" y="0"/>
            <a:ext cx="9846839" cy="6858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552073" y="4638739"/>
            <a:ext cx="5121333" cy="1978629"/>
          </a:xfrm>
          <a:prstGeom prst="wedgeRoundRectCallout">
            <a:avLst>
              <a:gd name="adj1" fmla="val 67966"/>
              <a:gd name="adj2" fmla="val -41884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Leaky</a:t>
            </a:r>
            <a:r>
              <a:rPr lang="sv-SE" b="1" dirty="0"/>
              <a:t> </a:t>
            </a:r>
            <a:r>
              <a:rPr lang="sv-SE" b="1" dirty="0" err="1"/>
              <a:t>abstraction</a:t>
            </a:r>
            <a:r>
              <a:rPr lang="sv-SE" b="1" dirty="0"/>
              <a:t>, </a:t>
            </a:r>
            <a:r>
              <a:rPr lang="sv-SE" b="1" dirty="0" err="1"/>
              <a:t>exceptiontyper</a:t>
            </a:r>
            <a:r>
              <a:rPr lang="sv-SE" b="1" dirty="0"/>
              <a:t> från ett lägre lager kan läcka uppåt i arkitekturen.</a:t>
            </a:r>
          </a:p>
          <a:p>
            <a:endParaRPr lang="sv-SE" b="1" dirty="0"/>
          </a:p>
          <a:p>
            <a:r>
              <a:rPr lang="sv-SE" b="1" dirty="0"/>
              <a:t>Vet presentationslagret vad det ska göra med ett </a:t>
            </a:r>
            <a:r>
              <a:rPr lang="sv-SE" b="1" dirty="0" err="1"/>
              <a:t>EntityFrameworkPropertyNotMappedException</a:t>
            </a:r>
            <a:r>
              <a:rPr lang="sv-SE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5272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Kaffemaskin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523220"/>
            <a:chOff x="4327561" y="4543487"/>
            <a:chExt cx="2168626" cy="52322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276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pengar</a:t>
              </a:r>
            </a:p>
            <a:p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Slut på bönor!</a:t>
              </a:r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Service-tekniker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300720" cy="1002106"/>
            <a:chOff x="8043146" y="3511999"/>
            <a:chExt cx="1300720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222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Fyll på bönor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894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Får kaffe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Jag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633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mer pengar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Slut på bönor!</a:t>
              </a:r>
              <a:endParaRPr lang="sv-SE" sz="1400" b="1" dirty="0"/>
            </a:p>
          </p:txBody>
        </p:sp>
      </p:grpSp>
      <p:grpSp>
        <p:nvGrpSpPr>
          <p:cNvPr id="24" name="Error"/>
          <p:cNvGrpSpPr/>
          <p:nvPr/>
        </p:nvGrpSpPr>
        <p:grpSpPr>
          <a:xfrm>
            <a:off x="5101169" y="4158678"/>
            <a:ext cx="1259463" cy="1274018"/>
            <a:chOff x="4665409" y="4631482"/>
            <a:chExt cx="1610726" cy="1629341"/>
          </a:xfrm>
        </p:grpSpPr>
        <p:grpSp>
          <p:nvGrpSpPr>
            <p:cNvPr id="25" name="Group 24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6" name="Cross 25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7331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Application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Manage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Validation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 smtClean="0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Supervise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Alla </a:t>
            </a:r>
            <a:r>
              <a:rPr lang="sv-SE" b="1" dirty="0" err="1" smtClean="0"/>
              <a:t>actors</a:t>
            </a:r>
            <a:r>
              <a:rPr lang="sv-SE" b="1" dirty="0" smtClean="0"/>
              <a:t> har en supervisor som bestämmer vad som ska ske när ett fel uppstår.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En supervisor kan välja att:</a:t>
            </a:r>
          </a:p>
          <a:p>
            <a:r>
              <a:rPr lang="sv-SE" b="1" dirty="0" smtClean="0"/>
              <a:t>Tvinga en omstart</a:t>
            </a:r>
          </a:p>
          <a:p>
            <a:r>
              <a:rPr lang="sv-SE" b="1" dirty="0" smtClean="0"/>
              <a:t>Stoppa</a:t>
            </a:r>
          </a:p>
          <a:p>
            <a:r>
              <a:rPr lang="sv-SE" b="1" dirty="0" smtClean="0"/>
              <a:t>Ignorera felet</a:t>
            </a:r>
          </a:p>
          <a:p>
            <a:r>
              <a:rPr lang="sv-SE" b="1" dirty="0" smtClean="0"/>
              <a:t>Eskalera felet till sin egen supervisor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9256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6081" y="226291"/>
            <a:ext cx="11961091" cy="6631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MyActor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sv-S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ReceiveActor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b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OneForOneStrategy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maxNumberOfRetries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10,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duration: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TimeSpan.FromSeconds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(30),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decider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x =&gt;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ArithmeticException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Directive.Resume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(x 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NotSupportedException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Directive.Stop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sv-SE" sz="18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Directive.Restart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6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988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gradFill flip="none" rotWithShape="1">
            <a:gsLst>
              <a:gs pos="0">
                <a:srgbClr val="43BFF7"/>
              </a:gs>
              <a:gs pos="32000">
                <a:srgbClr val="43BFF7"/>
              </a:gs>
            </a:gsLst>
            <a:lin ang="16200000" scaled="1"/>
            <a:tileRect/>
          </a:gra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7273" y="1795897"/>
            <a:ext cx="195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”System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9261" y="1795897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6840" y="651974"/>
            <a:ext cx="17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tx1">
                    <a:lumMod val="85000"/>
                  </a:schemeClr>
                </a:solidFill>
              </a:rPr>
              <a:t>Root</a:t>
            </a:r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3796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smtClean="0"/>
              <a:t>c1</a:t>
            </a:r>
            <a:endParaRPr lang="sv-SE" sz="1400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OneForOne</a:t>
            </a:r>
            <a:r>
              <a:rPr lang="sv-SE" sz="1400" b="1" dirty="0"/>
              <a:t> supervisor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77169" y="5108400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0" name="Rounded Rectangular Callout 49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AllForOne</a:t>
            </a:r>
            <a:r>
              <a:rPr lang="sv-SE" sz="1400" b="1" dirty="0"/>
              <a:t> supervisor</a:t>
            </a: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</p:spTree>
    <p:extLst>
      <p:ext uri="{BB962C8B-B14F-4D97-AF65-F5344CB8AC3E}">
        <p14:creationId xmlns:p14="http://schemas.microsoft.com/office/powerpoint/2010/main" val="313625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err="1"/>
              <a:t>PreStart</a:t>
            </a:r>
            <a:endParaRPr lang="sv-SE" b="1" dirty="0" smtClean="0"/>
          </a:p>
          <a:p>
            <a:r>
              <a:rPr lang="sv-SE" b="1" dirty="0" err="1" smtClean="0"/>
              <a:t>PreRestart</a:t>
            </a:r>
            <a:endParaRPr lang="sv-SE" b="1" dirty="0" smtClean="0"/>
          </a:p>
          <a:p>
            <a:r>
              <a:rPr lang="sv-SE" b="1" dirty="0" err="1" smtClean="0"/>
              <a:t>PostRestart</a:t>
            </a:r>
            <a:endParaRPr lang="sv-SE" b="1" dirty="0" smtClean="0"/>
          </a:p>
          <a:p>
            <a:r>
              <a:rPr lang="sv-SE" b="1" dirty="0" err="1"/>
              <a:t>PostStop</a:t>
            </a:r>
            <a:endParaRPr lang="sv-SE" b="1" dirty="0" smtClean="0"/>
          </a:p>
          <a:p>
            <a:endParaRPr lang="sv-SE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37" y="213272"/>
            <a:ext cx="6883079" cy="65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662738" y="3956952"/>
            <a:ext cx="2613089" cy="2613088"/>
            <a:chOff x="4662738" y="3956952"/>
            <a:chExt cx="2613089" cy="2613088"/>
          </a:xfrm>
        </p:grpSpPr>
        <p:sp>
          <p:nvSpPr>
            <p:cNvPr id="50" name="Freeform 49"/>
            <p:cNvSpPr/>
            <p:nvPr/>
          </p:nvSpPr>
          <p:spPr>
            <a:xfrm>
              <a:off x="4662738" y="3956952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" name="Octagon 1"/>
            <p:cNvSpPr/>
            <p:nvPr/>
          </p:nvSpPr>
          <p:spPr>
            <a:xfrm>
              <a:off x="4925701" y="4230737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5167349" y="4439883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524288" y="5000665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CPU</a:t>
              </a:r>
              <a:endParaRPr lang="sv-SE" b="1" dirty="0"/>
            </a:p>
          </p:txBody>
        </p:sp>
        <p:sp>
          <p:nvSpPr>
            <p:cNvPr id="17" name="Octagon 16"/>
            <p:cNvSpPr/>
            <p:nvPr/>
          </p:nvSpPr>
          <p:spPr>
            <a:xfrm>
              <a:off x="5167349" y="4230737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13879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Dependency</a:t>
            </a:r>
            <a:r>
              <a:rPr lang="sv-SE" b="1" dirty="0" smtClean="0"/>
              <a:t> </a:t>
            </a:r>
            <a:r>
              <a:rPr lang="sv-SE" b="1" dirty="0" err="1" smtClean="0"/>
              <a:t>Injection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smtClean="0"/>
              <a:t>Container kan användas lokalt</a:t>
            </a:r>
          </a:p>
          <a:p>
            <a:r>
              <a:rPr lang="sv-SE" b="1" dirty="0" smtClean="0"/>
              <a:t>Använd service </a:t>
            </a:r>
            <a:r>
              <a:rPr lang="sv-SE" b="1" dirty="0" err="1" smtClean="0"/>
              <a:t>locator</a:t>
            </a:r>
            <a:r>
              <a:rPr lang="sv-SE" b="1" dirty="0" smtClean="0"/>
              <a:t> för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deployed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364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425686" y="2514600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7" name="Down Arrow 126"/>
          <p:cNvSpPr/>
          <p:nvPr/>
        </p:nvSpPr>
        <p:spPr>
          <a:xfrm rot="16200000">
            <a:off x="8684874" y="1954800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6" name="Down Arrow 125"/>
          <p:cNvSpPr/>
          <p:nvPr/>
        </p:nvSpPr>
        <p:spPr>
          <a:xfrm rot="5400000">
            <a:off x="2351906" y="1956141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0" y="3214798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0883447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Oval 128"/>
          <p:cNvSpPr/>
          <p:nvPr/>
        </p:nvSpPr>
        <p:spPr>
          <a:xfrm>
            <a:off x="-2914814" y="932801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3985482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>
            <a:stCxn id="33" idx="3"/>
            <a:endCxn id="31" idx="7"/>
          </p:cNvCxnSpPr>
          <p:nvPr/>
        </p:nvCxnSpPr>
        <p:spPr>
          <a:xfrm flipH="1">
            <a:off x="5730129" y="2943295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1" idx="3"/>
            <a:endCxn id="30" idx="7"/>
          </p:cNvCxnSpPr>
          <p:nvPr/>
        </p:nvCxnSpPr>
        <p:spPr>
          <a:xfrm flipH="1">
            <a:off x="5092323" y="3631140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1" idx="5"/>
            <a:endCxn id="29" idx="1"/>
          </p:cNvCxnSpPr>
          <p:nvPr/>
        </p:nvCxnSpPr>
        <p:spPr>
          <a:xfrm>
            <a:off x="5730129" y="3631140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3" idx="5"/>
            <a:endCxn id="32" idx="1"/>
          </p:cNvCxnSpPr>
          <p:nvPr/>
        </p:nvCxnSpPr>
        <p:spPr>
          <a:xfrm>
            <a:off x="6570547" y="2943295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032570" y="2405317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728431" y="1496257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 smtClean="0"/>
              <a:t>Actor</a:t>
            </a:r>
            <a:r>
              <a:rPr lang="sv-SE" sz="4000" b="1" dirty="0" smtClean="0"/>
              <a:t> System</a:t>
            </a:r>
            <a:endParaRPr lang="sv-SE" sz="4000" b="1" dirty="0"/>
          </a:p>
        </p:txBody>
      </p:sp>
      <p:sp>
        <p:nvSpPr>
          <p:cNvPr id="29" name="Oval 28"/>
          <p:cNvSpPr/>
          <p:nvPr/>
        </p:nvSpPr>
        <p:spPr>
          <a:xfrm>
            <a:off x="5814904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0" name="Oval 29"/>
          <p:cNvSpPr/>
          <p:nvPr/>
        </p:nvSpPr>
        <p:spPr>
          <a:xfrm>
            <a:off x="4554346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1" name="Oval 30"/>
          <p:cNvSpPr/>
          <p:nvPr/>
        </p:nvSpPr>
        <p:spPr>
          <a:xfrm>
            <a:off x="5192152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2" name="Oval 31"/>
          <p:cNvSpPr/>
          <p:nvPr/>
        </p:nvSpPr>
        <p:spPr>
          <a:xfrm>
            <a:off x="6938387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4543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Elbow Connector 20"/>
          <p:cNvCxnSpPr>
            <a:cxnSpLocks noChangeAspect="1"/>
          </p:cNvCxnSpPr>
          <p:nvPr/>
        </p:nvCxnSpPr>
        <p:spPr>
          <a:xfrm rot="-2700000">
            <a:off x="1837509" y="1297578"/>
            <a:ext cx="964535" cy="261256"/>
          </a:xfrm>
          <a:prstGeom prst="bentConnector3">
            <a:avLst/>
          </a:prstGeom>
          <a:ln w="88900" cap="rnd">
            <a:solidFill>
              <a:srgbClr val="50DE94"/>
            </a:solidFill>
            <a:round/>
            <a:headEnd type="oval" w="sm" len="sm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86393" y="2055223"/>
            <a:ext cx="0" cy="6270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568898" y="2033640"/>
            <a:ext cx="6410510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(account1.Balance &gt; 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account1.Withdraw(amount)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account2.Deposit(amount) 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33500" y="901700"/>
            <a:ext cx="241300" cy="2413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92200" y="1022350"/>
            <a:ext cx="241300" cy="2413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8898" y="4660900"/>
            <a:ext cx="254000" cy="2540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68898" y="5041900"/>
            <a:ext cx="254000" cy="2540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22898" y="4603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1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2822898" y="4984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2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2568898" y="133460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latin typeface="+mj-lt"/>
              </a:rPr>
              <a:t>Race </a:t>
            </a:r>
            <a:r>
              <a:rPr lang="sv-SE" sz="2400" dirty="0" err="1" smtClean="0">
                <a:latin typeface="+mj-lt"/>
              </a:rPr>
              <a:t>condition</a:t>
            </a:r>
            <a:endParaRPr lang="sv-S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48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39 -4.07407E-6 L -0.00039 -4.07407E-6 C 0.00339 0.02686 -0.02721 0.11667 0.02331 0.16505 C 0.0849 0.22408 0.60026 0.14653 0.59714 0.20834 C 0.59349 0.2676 0.08893 0.21852 0.08672 0.28102 C 0.13906 0.34213 0.57461 0.29445 0.55925 0.33912 C 0.58529 0.36598 0.18125 0.3213 0.08945 0.36019 C 0.03997 0.41042 0.55664 0.35787 0.55703 0.40602 C 0.58386 0.45162 0.06393 0.36968 0.0306 0.43797 C 0.00391 0.49607 0.01667 0.51713 0.00886 0.56922 L 0.00886 0.5713 " pathEditMode="relative" rAng="0" ptsTypes="AAAAAAAAAAA">
                                      <p:cBhvr>
                                        <p:cTn id="6" dur="6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-0.0213 L -0.00404 -0.02107 C -0.00026 0.00671 -0.03086 0.10092 0.01966 0.15162 C 0.08125 0.21365 0.59661 0.13217 0.59349 0.19699 C 0.58984 0.25926 0.08529 0.20764 0.08307 0.27338 C 0.13542 0.33727 0.57096 0.28703 0.5556 0.33426 C 0.58164 0.36227 0.1776 0.31527 0.08581 0.35625 C 0.03633 0.40902 0.55299 0.35393 0.55338 0.40439 C 0.58021 0.45208 0.06029 0.3662 0.02695 0.43773 C 0.00026 0.49884 0.01302 0.52083 0.00521 0.57523 L 0.00521 0.57777 " pathEditMode="relative" rAng="0" ptsTypes="AAAAAAAAAAA">
                                      <p:cBhvr>
                                        <p:cTn id="8" dur="7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The </a:t>
            </a:r>
            <a:r>
              <a:rPr lang="sv-SE" sz="8000" b="1" dirty="0" smtClean="0">
                <a:solidFill>
                  <a:srgbClr val="B04242"/>
                </a:solidFill>
              </a:rPr>
              <a:t>End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/>
          <p:cNvSpPr/>
          <p:nvPr/>
        </p:nvSpPr>
        <p:spPr>
          <a:xfrm>
            <a:off x="4372457" y="85725"/>
            <a:ext cx="2828443" cy="2619965"/>
          </a:xfrm>
          <a:prstGeom prst="ellipse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498866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Guardian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0498866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0498866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7800975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800975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7800975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103084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br>
              <a:rPr lang="sv-SE" sz="1100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5103084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5103084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>
                <a:solidFill>
                  <a:schemeClr val="tx1"/>
                </a:solidFill>
              </a:rPr>
              <a:t>Guardian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6201" y="4679615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6200" y="2896123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6201" y="1112631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6200" y="5498976"/>
            <a:ext cx="3717584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ActorPath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510308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ActorRef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80097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ActorCell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49886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</a:t>
            </a:r>
            <a:endParaRPr lang="sv-SE" sz="1400" b="1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387693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87693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3876933" y="3187502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76934" y="280156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3876932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876933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657482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57482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658087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658087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574824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574825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927271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27271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927271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27271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9272713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272714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5" name="Straight Arrow Connector 104"/>
          <p:cNvCxnSpPr/>
          <p:nvPr/>
        </p:nvCxnSpPr>
        <p:spPr>
          <a:xfrm rot="2700000">
            <a:off x="6433355" y="2301467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 rot="2700000">
            <a:off x="6635721" y="1989980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07" name="Straight Arrow Connector 106"/>
          <p:cNvCxnSpPr/>
          <p:nvPr/>
        </p:nvCxnSpPr>
        <p:spPr>
          <a:xfrm rot="18900000">
            <a:off x="6434013" y="4121440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 rot="18900000">
            <a:off x="6291693" y="3794452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Children</a:t>
            </a:r>
            <a:endParaRPr lang="sv-SE" dirty="0"/>
          </a:p>
        </p:txBody>
      </p:sp>
      <p:sp>
        <p:nvSpPr>
          <p:cNvPr id="109" name="TextBox 108"/>
          <p:cNvSpPr txBox="1"/>
          <p:nvPr/>
        </p:nvSpPr>
        <p:spPr>
          <a:xfrm>
            <a:off x="4556380" y="505516"/>
            <a:ext cx="24671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 smtClean="0"/>
              <a:t>ActorSystem</a:t>
            </a:r>
            <a:endParaRPr lang="sv-SE" sz="1400" dirty="0" smtClean="0"/>
          </a:p>
          <a:p>
            <a:pPr algn="ctr"/>
            <a:r>
              <a:rPr lang="sv-SE" sz="1400" dirty="0" err="1"/>
              <a:t>akka.tcp</a:t>
            </a:r>
            <a:r>
              <a:rPr lang="sv-SE" sz="1400" dirty="0"/>
              <a:t>://sys@host:8080/</a:t>
            </a:r>
            <a:r>
              <a:rPr lang="sv-SE" sz="1400" dirty="0" err="1"/>
              <a:t>user</a:t>
            </a:r>
            <a:endParaRPr lang="sv-SE" sz="1400" dirty="0"/>
          </a:p>
          <a:p>
            <a:pPr algn="ctr"/>
            <a:endParaRPr lang="sv-SE" sz="1400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1940473" y="3633731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92824" y="390632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1940473" y="1850239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92824" y="21228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62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35" name="Group 34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37" name="Oval 36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42" name="Rounded Rectangle 41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9" name="Snip Single Corner Rectangle 28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4" name="Group 3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7" name="Rounded Rectangle 6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19" name="Group 18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8" name="Can 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21" name="Snip Single Corner Rectangle 20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6" name="Snip Single Corner Rectangle 25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" name="Snip Single Corner Rectangle 26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8" name="Snip Single Corner Rectangle 27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5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9107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Snip Single Corner Rectangle 32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Snip Single Corner Rectangle 34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Snip Single Corner Rectangle 36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</p:spTree>
    <p:extLst>
      <p:ext uri="{BB962C8B-B14F-4D97-AF65-F5344CB8AC3E}">
        <p14:creationId xmlns:p14="http://schemas.microsoft.com/office/powerpoint/2010/main" val="28434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Snip Single Corner Rectangle 21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Snip Single Corner Rectangle 22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</p:spTree>
    <p:extLst>
      <p:ext uri="{BB962C8B-B14F-4D97-AF65-F5344CB8AC3E}">
        <p14:creationId xmlns:p14="http://schemas.microsoft.com/office/powerpoint/2010/main" val="36116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lag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smtClean="0">
                <a:solidFill>
                  <a:schemeClr val="tx1"/>
                </a:solidFill>
              </a:rPr>
              <a:t>Vi kan inte längre bygga snabbare processorer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smtClean="0">
                <a:solidFill>
                  <a:schemeClr val="tx1"/>
                </a:solidFill>
              </a:rPr>
              <a:t>Istället staplar vi små processorer bredvid varandra och kallar dem kärnor</a:t>
            </a:r>
            <a:br>
              <a:rPr lang="sv-SE" sz="1600" b="1" dirty="0" smtClean="0">
                <a:solidFill>
                  <a:schemeClr val="tx1"/>
                </a:solidFill>
              </a:rPr>
            </a:b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695701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952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090628" y="33832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ight Arrow 4"/>
          <p:cNvSpPr/>
          <p:nvPr/>
        </p:nvSpPr>
        <p:spPr>
          <a:xfrm>
            <a:off x="1090628" y="24775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090629" y="15645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ounded Rectangle 6"/>
          <p:cNvSpPr/>
          <p:nvPr/>
        </p:nvSpPr>
        <p:spPr>
          <a:xfrm>
            <a:off x="1393118" y="14151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75335" y="14151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8815" y="14151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3117" y="23142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29551" y="23191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93118" y="32338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92954" y="32338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4" name="Rounded Rectangle 13"/>
          <p:cNvSpPr/>
          <p:nvPr/>
        </p:nvSpPr>
        <p:spPr>
          <a:xfrm rot="16200000">
            <a:off x="-234013" y="22806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161713" y="23142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</p:spTree>
    <p:extLst>
      <p:ext uri="{BB962C8B-B14F-4D97-AF65-F5344CB8AC3E}">
        <p14:creationId xmlns:p14="http://schemas.microsoft.com/office/powerpoint/2010/main" val="25914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151184" y="1927462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135900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36576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34712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5389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6065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201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48781" y="1770663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55544" y="1770663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336908" y="1763342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86748" y="1770663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Vad är </a:t>
            </a:r>
            <a:r>
              <a:rPr lang="sv-SE" b="1" dirty="0" smtClean="0"/>
              <a:t>akka.net</a:t>
            </a:r>
            <a:r>
              <a:rPr lang="sv-SE" b="1" dirty="0" smtClean="0">
                <a:solidFill>
                  <a:srgbClr val="B04242"/>
                </a:solidFill>
              </a:rPr>
              <a:t> </a:t>
            </a:r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?</a:t>
            </a:r>
            <a:endParaRPr lang="sv-S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Akka.NET är ett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toolkit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för programmering enligt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Ursprungligen skrivet i Scala för JVM. </a:t>
            </a:r>
            <a:br>
              <a:rPr lang="sv-SE" b="1" dirty="0" smtClean="0"/>
            </a:br>
            <a:r>
              <a:rPr lang="sv-SE" b="1" dirty="0" smtClean="0"/>
              <a:t>Portat till CLR (snart även Mono)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Syftet är att erbjuda utvecklare en högre abstraktionsnivå för att skriva feltoleranta, skalbara och samtidiga(</a:t>
            </a:r>
            <a:r>
              <a:rPr lang="sv-SE" b="1" dirty="0" err="1"/>
              <a:t>c</a:t>
            </a:r>
            <a:r>
              <a:rPr lang="sv-SE" b="1" dirty="0" err="1" smtClean="0"/>
              <a:t>oncurrent</a:t>
            </a:r>
            <a:r>
              <a:rPr lang="sv-SE" b="1" dirty="0" smtClean="0"/>
              <a:t>) system.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0235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5400000">
            <a:off x="4249356" y="1631090"/>
            <a:ext cx="757989" cy="1239121"/>
            <a:chOff x="934190" y="2550866"/>
            <a:chExt cx="10419610" cy="1740012"/>
          </a:xfrm>
        </p:grpSpPr>
        <p:sp>
          <p:nvSpPr>
            <p:cNvPr id="7" name="Right Arrow 6"/>
            <p:cNvSpPr/>
            <p:nvPr/>
          </p:nvSpPr>
          <p:spPr>
            <a:xfrm>
              <a:off x="934191" y="2550866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934191" y="3023778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34190" y="3496690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34190" y="3969602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0"/>
          <a:stretch/>
        </p:blipFill>
        <p:spPr>
          <a:xfrm>
            <a:off x="-1" y="3145133"/>
            <a:ext cx="12195187" cy="371286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Inga problem!</a:t>
            </a:r>
            <a:endParaRPr lang="sv-S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55897" y="1871656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smtClean="0"/>
              <a:t>X 1 000 000</a:t>
            </a:r>
            <a:endParaRPr lang="sv-SE" sz="4400" b="1" dirty="0"/>
          </a:p>
        </p:txBody>
      </p:sp>
      <p:sp>
        <p:nvSpPr>
          <p:cNvPr id="12" name="Rectangle 11"/>
          <p:cNvSpPr/>
          <p:nvPr/>
        </p:nvSpPr>
        <p:spPr>
          <a:xfrm flipH="1" flipV="1">
            <a:off x="-1" y="3122273"/>
            <a:ext cx="12191999" cy="45719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35831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smtClean="0"/>
              <a:t>..uh oh!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sv-SE" b="1" dirty="0" smtClean="0">
                <a:effectLst/>
              </a:rPr>
              <a:t>Minnesallokering </a:t>
            </a:r>
          </a:p>
          <a:p>
            <a:r>
              <a:rPr lang="sv-SE" b="1" dirty="0"/>
              <a:t>Race </a:t>
            </a:r>
            <a:r>
              <a:rPr lang="sv-SE" b="1" dirty="0" err="1" smtClean="0"/>
              <a:t>Conditions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Context</a:t>
            </a:r>
            <a:r>
              <a:rPr lang="sv-SE" b="1" dirty="0" smtClean="0">
                <a:effectLst/>
              </a:rPr>
              <a:t> </a:t>
            </a:r>
            <a:r>
              <a:rPr lang="sv-SE" b="1" dirty="0" err="1" smtClean="0">
                <a:effectLst/>
              </a:rPr>
              <a:t>Switching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Deadlocks</a:t>
            </a:r>
            <a:endParaRPr lang="sv-SE" b="1" dirty="0">
              <a:effectLst/>
            </a:endParaRPr>
          </a:p>
          <a:p>
            <a:r>
              <a:rPr lang="sv-SE" b="1" dirty="0" err="1" smtClean="0">
                <a:effectLst/>
              </a:rPr>
              <a:t>Livelocks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Svår/rörig kod – </a:t>
            </a:r>
            <a:r>
              <a:rPr lang="sv-SE" b="1" dirty="0" err="1" smtClean="0">
                <a:effectLst/>
              </a:rPr>
              <a:t>Monitor.TryEnter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WaitHandle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AutoResetEvent</a:t>
            </a:r>
            <a:r>
              <a:rPr lang="sv-SE" b="1" dirty="0" smtClean="0">
                <a:effectLst/>
              </a:rPr>
              <a:t> etc.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Felhantering?</a:t>
            </a:r>
          </a:p>
          <a:p>
            <a:r>
              <a:rPr lang="sv-SE" b="1" dirty="0" smtClean="0">
                <a:effectLst/>
              </a:rPr>
              <a:t>(</a:t>
            </a:r>
            <a:r>
              <a:rPr lang="sv-SE" b="1" dirty="0" err="1" smtClean="0">
                <a:effectLst/>
              </a:rPr>
              <a:t>Blocking</a:t>
            </a:r>
            <a:r>
              <a:rPr lang="sv-SE" b="1" dirty="0" smtClean="0">
                <a:effectLst/>
              </a:rPr>
              <a:t> IO)</a:t>
            </a:r>
            <a:endParaRPr lang="sv-SE" b="1" dirty="0">
              <a:effectLst/>
            </a:endParaRPr>
          </a:p>
          <a:p>
            <a:pPr marL="0" indent="0">
              <a:buNone/>
            </a:pPr>
            <a:endParaRPr lang="sv-SE" b="1" dirty="0" smtClean="0">
              <a:effectLst/>
            </a:endParaRPr>
          </a:p>
          <a:p>
            <a:pPr marL="0" indent="0">
              <a:buNone/>
            </a:pPr>
            <a:endParaRPr lang="sv-SE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28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/>
              <a:t>Minnesallokering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7794" y="1690688"/>
            <a:ext cx="777641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1MB på 32bit, 4MB på 64bit </a:t>
            </a:r>
          </a:p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…per tråd!!</a:t>
            </a:r>
          </a:p>
        </p:txBody>
      </p:sp>
    </p:spTree>
    <p:extLst>
      <p:ext uri="{BB962C8B-B14F-4D97-AF65-F5344CB8AC3E}">
        <p14:creationId xmlns:p14="http://schemas.microsoft.com/office/powerpoint/2010/main" val="17147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8329"/>
          <a:stretch/>
        </p:blipFill>
        <p:spPr>
          <a:xfrm>
            <a:off x="0" y="2172235"/>
            <a:ext cx="12192000" cy="46737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Context</a:t>
            </a:r>
            <a:r>
              <a:rPr lang="sv-SE" b="1" dirty="0" smtClean="0"/>
              <a:t> </a:t>
            </a:r>
            <a:r>
              <a:rPr lang="sv-SE" b="1" dirty="0" err="1" smtClean="0"/>
              <a:t>Switching</a:t>
            </a:r>
            <a:endParaRPr lang="sv-SE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87894" y="2264699"/>
            <a:ext cx="3407847" cy="1189506"/>
          </a:xfrm>
          <a:prstGeom prst="wedgeRoundRectCallout">
            <a:avLst>
              <a:gd name="adj1" fmla="val -20840"/>
              <a:gd name="adj2" fmla="val -6764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Context</a:t>
            </a:r>
            <a:r>
              <a:rPr lang="sv-SE" b="1" dirty="0"/>
              <a:t> Switch</a:t>
            </a:r>
          </a:p>
          <a:p>
            <a:r>
              <a:rPr lang="sv-SE" b="1" dirty="0"/>
              <a:t>Lagrar undan </a:t>
            </a:r>
            <a:r>
              <a:rPr lang="sv-SE" b="1" dirty="0" err="1"/>
              <a:t>state</a:t>
            </a:r>
            <a:r>
              <a:rPr lang="sv-SE" b="1" dirty="0"/>
              <a:t> för tråd1</a:t>
            </a:r>
          </a:p>
          <a:p>
            <a:r>
              <a:rPr lang="sv-SE" b="1" dirty="0"/>
              <a:t>Läser upp </a:t>
            </a:r>
            <a:r>
              <a:rPr lang="sv-SE" b="1" dirty="0" err="1"/>
              <a:t>state</a:t>
            </a:r>
            <a:r>
              <a:rPr lang="sv-SE" b="1" dirty="0"/>
              <a:t> för tråd 2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39942" y="1690688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ounded Rectangle 8"/>
          <p:cNvSpPr/>
          <p:nvPr/>
        </p:nvSpPr>
        <p:spPr>
          <a:xfrm>
            <a:off x="164775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Thread1</a:t>
            </a:r>
            <a:endParaRPr lang="sv-SE" sz="12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65452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Thread2</a:t>
            </a:r>
            <a:endParaRPr lang="sv-SE" sz="12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63588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4264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4941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3077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37539" y="1533889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644302" y="1533889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625666" y="152656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75506" y="1533889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1600" b="1" dirty="0" err="1" smtClean="0">
                <a:solidFill>
                  <a:schemeClr val="tx1"/>
                </a:solidFill>
              </a:rPr>
              <a:t>Core</a:t>
            </a:r>
            <a:endParaRPr lang="sv-SE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Alternativ?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12858"/>
          </a:xfrm>
        </p:spPr>
        <p:txBody>
          <a:bodyPr>
            <a:normAutofit fontScale="85000" lnSpcReduction="20000"/>
          </a:bodyPr>
          <a:lstStyle/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Tasks + C# </a:t>
            </a:r>
            <a:r>
              <a:rPr lang="sv-SE" b="1" dirty="0" err="1" smtClean="0"/>
              <a:t>async</a:t>
            </a:r>
            <a:r>
              <a:rPr lang="sv-SE" b="1" dirty="0" smtClean="0"/>
              <a:t> </a:t>
            </a:r>
            <a:r>
              <a:rPr lang="sv-SE" b="1" dirty="0" err="1" smtClean="0"/>
              <a:t>await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Asynkront jobb med  0 eller 1 returvärde.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</a:t>
            </a:r>
            <a:r>
              <a:rPr lang="sv-SE" b="1" dirty="0" err="1" smtClean="0"/>
              <a:t>DataFlow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Asynkrona byggstenar för att skapa flöden av information.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Reactive</a:t>
            </a:r>
            <a:r>
              <a:rPr lang="sv-SE" b="1" dirty="0" smtClean="0"/>
              <a:t> Extensions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Filtrerar och aggregerar strömmar av data.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Parallel</a:t>
            </a:r>
            <a:r>
              <a:rPr lang="sv-SE" b="1" dirty="0" smtClean="0"/>
              <a:t> Linq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Partitionerar jobb i mindre delar och bearbetar parallellt.</a:t>
            </a:r>
          </a:p>
        </p:txBody>
      </p:sp>
    </p:spTree>
    <p:extLst>
      <p:ext uri="{BB962C8B-B14F-4D97-AF65-F5344CB8AC3E}">
        <p14:creationId xmlns:p14="http://schemas.microsoft.com/office/powerpoint/2010/main" val="29561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37" name="Group 36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43" name="Freeform 42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44" name="Octagon 43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7" name="ServiceSmall"/>
          <p:cNvGrpSpPr/>
          <p:nvPr/>
        </p:nvGrpSpPr>
        <p:grpSpPr>
          <a:xfrm>
            <a:off x="5249739" y="4551259"/>
            <a:ext cx="674942" cy="675274"/>
            <a:chOff x="5256455" y="4551259"/>
            <a:chExt cx="674942" cy="675274"/>
          </a:xfrm>
        </p:grpSpPr>
        <p:sp>
          <p:nvSpPr>
            <p:cNvPr id="18" name="Rounded Rectangle 17"/>
            <p:cNvSpPr/>
            <p:nvPr/>
          </p:nvSpPr>
          <p:spPr>
            <a:xfrm>
              <a:off x="5256455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285997" y="4671638"/>
              <a:ext cx="615857" cy="434515"/>
              <a:chOff x="5282369" y="4601302"/>
              <a:chExt cx="615857" cy="434515"/>
            </a:xfrm>
          </p:grpSpPr>
          <p:cxnSp>
            <p:nvCxnSpPr>
              <p:cNvPr id="20" name="Straight Connector 19"/>
              <p:cNvCxnSpPr>
                <a:stCxn id="52" idx="3"/>
                <a:endCxn id="33" idx="7"/>
              </p:cNvCxnSpPr>
              <p:nvPr/>
            </p:nvCxnSpPr>
            <p:spPr>
              <a:xfrm flipH="1">
                <a:off x="5509189" y="4751096"/>
                <a:ext cx="52823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>
                <a:stCxn id="33" idx="3"/>
                <a:endCxn id="32" idx="7"/>
              </p:cNvCxnSpPr>
              <p:nvPr/>
            </p:nvCxnSpPr>
            <p:spPr>
              <a:xfrm flipH="1">
                <a:off x="5429834" y="4858819"/>
                <a:ext cx="26395" cy="2951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>
                <a:stCxn id="32" idx="3"/>
                <a:endCxn id="56" idx="7"/>
              </p:cNvCxnSpPr>
              <p:nvPr/>
            </p:nvCxnSpPr>
            <p:spPr>
              <a:xfrm flipH="1">
                <a:off x="5346297" y="4941292"/>
                <a:ext cx="30576" cy="29138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>
                <a:stCxn id="33" idx="5"/>
                <a:endCxn id="31" idx="1"/>
              </p:cNvCxnSpPr>
              <p:nvPr/>
            </p:nvCxnSpPr>
            <p:spPr>
              <a:xfrm>
                <a:off x="5509189" y="4858819"/>
                <a:ext cx="28321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/>
              <p:cNvCxnSpPr>
                <a:stCxn id="32" idx="5"/>
                <a:endCxn id="30" idx="1"/>
              </p:cNvCxnSpPr>
              <p:nvPr/>
            </p:nvCxnSpPr>
            <p:spPr>
              <a:xfrm>
                <a:off x="5429834" y="4941292"/>
                <a:ext cx="26395" cy="30597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>
                <a:stCxn id="34" idx="5"/>
                <a:endCxn id="47" idx="1"/>
              </p:cNvCxnSpPr>
              <p:nvPr/>
            </p:nvCxnSpPr>
            <p:spPr>
              <a:xfrm>
                <a:off x="5723154" y="4858819"/>
                <a:ext cx="30040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>
                <a:stCxn id="47" idx="3"/>
                <a:endCxn id="48" idx="7"/>
              </p:cNvCxnSpPr>
              <p:nvPr/>
            </p:nvCxnSpPr>
            <p:spPr>
              <a:xfrm flipH="1">
                <a:off x="5725050" y="4942514"/>
                <a:ext cx="28144" cy="29209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>
                <a:stCxn id="47" idx="4"/>
                <a:endCxn id="49" idx="0"/>
              </p:cNvCxnSpPr>
              <p:nvPr/>
            </p:nvCxnSpPr>
            <p:spPr>
              <a:xfrm>
                <a:off x="5779674" y="4953482"/>
                <a:ext cx="0" cy="7272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>
                <a:stCxn id="52" idx="5"/>
                <a:endCxn id="34" idx="1"/>
              </p:cNvCxnSpPr>
              <p:nvPr/>
            </p:nvCxnSpPr>
            <p:spPr>
              <a:xfrm>
                <a:off x="5614972" y="4751096"/>
                <a:ext cx="55221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>
                <a:stCxn id="47" idx="5"/>
                <a:endCxn id="50" idx="1"/>
              </p:cNvCxnSpPr>
              <p:nvPr/>
            </p:nvCxnSpPr>
            <p:spPr>
              <a:xfrm>
                <a:off x="5806154" y="4942514"/>
                <a:ext cx="28144" cy="2937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5445261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526542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65905" y="487736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445261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659225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42225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661121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742225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823329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1" name="Straight Connector 50"/>
              <p:cNvCxnSpPr>
                <a:stCxn id="55" idx="3"/>
                <a:endCxn id="52" idx="7"/>
              </p:cNvCxnSpPr>
              <p:nvPr/>
            </p:nvCxnSpPr>
            <p:spPr>
              <a:xfrm flipH="1">
                <a:off x="5614972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5551044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3" name="Straight Connector 52"/>
              <p:cNvCxnSpPr>
                <a:stCxn id="55" idx="5"/>
                <a:endCxn id="54" idx="1"/>
              </p:cNvCxnSpPr>
              <p:nvPr/>
            </p:nvCxnSpPr>
            <p:spPr>
              <a:xfrm>
                <a:off x="5698570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4" name="Oval 53"/>
              <p:cNvSpPr/>
              <p:nvPr/>
            </p:nvSpPr>
            <p:spPr>
              <a:xfrm>
                <a:off x="5718239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634641" y="4601302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282369" y="4959461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</p:grpSp>
      </p:grpSp>
      <p:sp>
        <p:nvSpPr>
          <p:cNvPr id="58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8C4A4A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665201" y="3953324"/>
            <a:ext cx="4063508" cy="2613092"/>
            <a:chOff x="4665201" y="3953324"/>
            <a:chExt cx="4063508" cy="2613092"/>
          </a:xfrm>
        </p:grpSpPr>
        <p:grpSp>
          <p:nvGrpSpPr>
            <p:cNvPr id="3" name="Group 2"/>
            <p:cNvGrpSpPr/>
            <p:nvPr/>
          </p:nvGrpSpPr>
          <p:grpSpPr>
            <a:xfrm>
              <a:off x="5340752" y="3953327"/>
              <a:ext cx="1261984" cy="276229"/>
              <a:chOff x="6128692" y="759256"/>
              <a:chExt cx="1261984" cy="276229"/>
            </a:xfrm>
          </p:grpSpPr>
          <p:sp>
            <p:nvSpPr>
              <p:cNvPr id="76" name="Freeform 75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665201" y="4628877"/>
              <a:ext cx="276228" cy="1261984"/>
              <a:chOff x="5453141" y="1434806"/>
              <a:chExt cx="276228" cy="1261984"/>
            </a:xfrm>
          </p:grpSpPr>
          <p:sp>
            <p:nvSpPr>
              <p:cNvPr id="71" name="Freeform 70"/>
              <p:cNvSpPr/>
              <p:nvPr/>
            </p:nvSpPr>
            <p:spPr>
              <a:xfrm>
                <a:off x="5453141" y="1434806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5453142" y="1771400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5453144" y="2107994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5453143" y="2444588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8452481" y="4628877"/>
              <a:ext cx="276228" cy="1261984"/>
              <a:chOff x="7790002" y="1434806"/>
              <a:chExt cx="276228" cy="1261984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7790003" y="1434806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7790002" y="1771400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7790004" y="2107994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7790005" y="2444588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340752" y="6290188"/>
              <a:ext cx="1261984" cy="276228"/>
              <a:chOff x="6128692" y="3096117"/>
              <a:chExt cx="1261984" cy="276228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687128" y="3953324"/>
              <a:ext cx="1261984" cy="276229"/>
              <a:chOff x="6128692" y="759256"/>
              <a:chExt cx="1261984" cy="276229"/>
            </a:xfrm>
          </p:grpSpPr>
          <p:sp>
            <p:nvSpPr>
              <p:cNvPr id="78" name="Freeform 77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6687128" y="6290185"/>
              <a:ext cx="1261984" cy="276228"/>
              <a:chOff x="6128692" y="3096117"/>
              <a:chExt cx="1261984" cy="276228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sp>
          <p:nvSpPr>
            <p:cNvPr id="87" name="Octagon 86"/>
            <p:cNvSpPr/>
            <p:nvPr/>
          </p:nvSpPr>
          <p:spPr>
            <a:xfrm>
              <a:off x="4924886" y="4228331"/>
              <a:ext cx="352664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7" name="Octagon 16"/>
            <p:cNvSpPr/>
            <p:nvPr/>
          </p:nvSpPr>
          <p:spPr>
            <a:xfrm>
              <a:off x="5177858" y="4228330"/>
              <a:ext cx="3273670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  <a:gd name="connsiteX0" fmla="*/ 0 w 2973922"/>
                <a:gd name="connsiteY0" fmla="*/ 2053349 h 2063077"/>
                <a:gd name="connsiteX1" fmla="*/ 2732274 w 2973922"/>
                <a:gd name="connsiteY1" fmla="*/ 0 h 2063077"/>
                <a:gd name="connsiteX2" fmla="*/ 2973922 w 2973922"/>
                <a:gd name="connsiteY2" fmla="*/ 241648 h 2063077"/>
                <a:gd name="connsiteX3" fmla="*/ 2973922 w 2973922"/>
                <a:gd name="connsiteY3" fmla="*/ 1821429 h 2063077"/>
                <a:gd name="connsiteX4" fmla="*/ 2732274 w 2973922"/>
                <a:gd name="connsiteY4" fmla="*/ 2063077 h 2063077"/>
                <a:gd name="connsiteX5" fmla="*/ 0 w 2973922"/>
                <a:gd name="connsiteY5" fmla="*/ 2053349 h 2063077"/>
                <a:gd name="connsiteX0" fmla="*/ 0 w 3187930"/>
                <a:gd name="connsiteY0" fmla="*/ 2053349 h 2063077"/>
                <a:gd name="connsiteX1" fmla="*/ 2946282 w 3187930"/>
                <a:gd name="connsiteY1" fmla="*/ 0 h 2063077"/>
                <a:gd name="connsiteX2" fmla="*/ 3187930 w 3187930"/>
                <a:gd name="connsiteY2" fmla="*/ 241648 h 2063077"/>
                <a:gd name="connsiteX3" fmla="*/ 3187930 w 3187930"/>
                <a:gd name="connsiteY3" fmla="*/ 1821429 h 2063077"/>
                <a:gd name="connsiteX4" fmla="*/ 2946282 w 3187930"/>
                <a:gd name="connsiteY4" fmla="*/ 2063077 h 2063077"/>
                <a:gd name="connsiteX5" fmla="*/ 0 w 3187930"/>
                <a:gd name="connsiteY5" fmla="*/ 2053349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7930" h="2063077">
                  <a:moveTo>
                    <a:pt x="0" y="2053349"/>
                  </a:moveTo>
                  <a:lnTo>
                    <a:pt x="2946282" y="0"/>
                  </a:lnTo>
                  <a:lnTo>
                    <a:pt x="3187930" y="241648"/>
                  </a:lnTo>
                  <a:lnTo>
                    <a:pt x="3187930" y="1821429"/>
                  </a:lnTo>
                  <a:lnTo>
                    <a:pt x="2946282" y="2063077"/>
                  </a:lnTo>
                  <a:lnTo>
                    <a:pt x="0" y="2053349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252360" y="4551255"/>
              <a:ext cx="2896147" cy="1417223"/>
              <a:chOff x="5330569" y="4501987"/>
              <a:chExt cx="2896147" cy="1417223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6072186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5330569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6072186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7551774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6810157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7551774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6810157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grpSp>
            <p:nvGrpSpPr>
              <p:cNvPr id="95" name="ServiceSmall"/>
              <p:cNvGrpSpPr/>
              <p:nvPr/>
            </p:nvGrpSpPr>
            <p:grpSpPr>
              <a:xfrm>
                <a:off x="5335829" y="4501987"/>
                <a:ext cx="674942" cy="675274"/>
                <a:chOff x="5256455" y="4551259"/>
                <a:chExt cx="674942" cy="675274"/>
              </a:xfrm>
            </p:grpSpPr>
            <p:sp>
              <p:nvSpPr>
                <p:cNvPr id="96" name="Rounded Rectangle 95"/>
                <p:cNvSpPr/>
                <p:nvPr/>
              </p:nvSpPr>
              <p:spPr>
                <a:xfrm>
                  <a:off x="5256455" y="4551259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chemeClr val="bg2">
                    <a:lumMod val="7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/>
                </a:p>
              </p:txBody>
            </p:sp>
            <p:grpSp>
              <p:nvGrpSpPr>
                <p:cNvPr id="97" name="Group 96"/>
                <p:cNvGrpSpPr/>
                <p:nvPr/>
              </p:nvGrpSpPr>
              <p:grpSpPr>
                <a:xfrm>
                  <a:off x="5285997" y="4671638"/>
                  <a:ext cx="615857" cy="434515"/>
                  <a:chOff x="5282369" y="4601302"/>
                  <a:chExt cx="615857" cy="434515"/>
                </a:xfrm>
              </p:grpSpPr>
              <p:cxnSp>
                <p:nvCxnSpPr>
                  <p:cNvPr id="98" name="Straight Connector 97"/>
                  <p:cNvCxnSpPr>
                    <a:stCxn id="118" idx="3"/>
                    <a:endCxn id="111" idx="7"/>
                  </p:cNvCxnSpPr>
                  <p:nvPr/>
                </p:nvCxnSpPr>
                <p:spPr>
                  <a:xfrm flipH="1">
                    <a:off x="5509189" y="4751096"/>
                    <a:ext cx="52823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9" name="Straight Connector 98"/>
                  <p:cNvCxnSpPr>
                    <a:stCxn id="111" idx="3"/>
                    <a:endCxn id="110" idx="7"/>
                  </p:cNvCxnSpPr>
                  <p:nvPr/>
                </p:nvCxnSpPr>
                <p:spPr>
                  <a:xfrm flipH="1">
                    <a:off x="5429834" y="4858819"/>
                    <a:ext cx="26395" cy="2951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0" name="Straight Connector 99"/>
                  <p:cNvCxnSpPr>
                    <a:stCxn id="110" idx="3"/>
                    <a:endCxn id="122" idx="7"/>
                  </p:cNvCxnSpPr>
                  <p:nvPr/>
                </p:nvCxnSpPr>
                <p:spPr>
                  <a:xfrm flipH="1">
                    <a:off x="5346297" y="4941292"/>
                    <a:ext cx="30576" cy="29138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1" name="Straight Connector 100"/>
                  <p:cNvCxnSpPr>
                    <a:stCxn id="111" idx="5"/>
                    <a:endCxn id="109" idx="1"/>
                  </p:cNvCxnSpPr>
                  <p:nvPr/>
                </p:nvCxnSpPr>
                <p:spPr>
                  <a:xfrm>
                    <a:off x="5509189" y="4858819"/>
                    <a:ext cx="28321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2" name="Straight Connector 101"/>
                  <p:cNvCxnSpPr>
                    <a:stCxn id="110" idx="5"/>
                    <a:endCxn id="108" idx="1"/>
                  </p:cNvCxnSpPr>
                  <p:nvPr/>
                </p:nvCxnSpPr>
                <p:spPr>
                  <a:xfrm>
                    <a:off x="5429834" y="4941292"/>
                    <a:ext cx="26395" cy="30597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3" name="Straight Connector 102"/>
                  <p:cNvCxnSpPr>
                    <a:stCxn id="112" idx="5"/>
                    <a:endCxn id="113" idx="1"/>
                  </p:cNvCxnSpPr>
                  <p:nvPr/>
                </p:nvCxnSpPr>
                <p:spPr>
                  <a:xfrm>
                    <a:off x="5723154" y="4858819"/>
                    <a:ext cx="30040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4" name="Straight Connector 103"/>
                  <p:cNvCxnSpPr>
                    <a:stCxn id="113" idx="3"/>
                    <a:endCxn id="114" idx="7"/>
                  </p:cNvCxnSpPr>
                  <p:nvPr/>
                </p:nvCxnSpPr>
                <p:spPr>
                  <a:xfrm flipH="1">
                    <a:off x="5725050" y="4942514"/>
                    <a:ext cx="28144" cy="29209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5" name="Straight Connector 104"/>
                  <p:cNvCxnSpPr>
                    <a:stCxn id="113" idx="4"/>
                    <a:endCxn id="115" idx="0"/>
                  </p:cNvCxnSpPr>
                  <p:nvPr/>
                </p:nvCxnSpPr>
                <p:spPr>
                  <a:xfrm>
                    <a:off x="5779674" y="4953482"/>
                    <a:ext cx="0" cy="7272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6" name="Straight Connector 105"/>
                  <p:cNvCxnSpPr>
                    <a:stCxn id="118" idx="5"/>
                    <a:endCxn id="112" idx="1"/>
                  </p:cNvCxnSpPr>
                  <p:nvPr/>
                </p:nvCxnSpPr>
                <p:spPr>
                  <a:xfrm>
                    <a:off x="5614972" y="4751096"/>
                    <a:ext cx="55221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7" name="Straight Connector 106"/>
                  <p:cNvCxnSpPr>
                    <a:stCxn id="113" idx="5"/>
                    <a:endCxn id="116" idx="1"/>
                  </p:cNvCxnSpPr>
                  <p:nvPr/>
                </p:nvCxnSpPr>
                <p:spPr>
                  <a:xfrm>
                    <a:off x="5806154" y="4942514"/>
                    <a:ext cx="28144" cy="2937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08" name="Oval 107"/>
                  <p:cNvSpPr/>
                  <p:nvPr/>
                </p:nvSpPr>
                <p:spPr>
                  <a:xfrm>
                    <a:off x="5445261" y="496092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09" name="Oval 108"/>
                  <p:cNvSpPr/>
                  <p:nvPr/>
                </p:nvSpPr>
                <p:spPr>
                  <a:xfrm>
                    <a:off x="5526542" y="4878585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0" name="Oval 109"/>
                  <p:cNvSpPr/>
                  <p:nvPr/>
                </p:nvSpPr>
                <p:spPr>
                  <a:xfrm>
                    <a:off x="5365905" y="487736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1" name="Oval 110"/>
                  <p:cNvSpPr/>
                  <p:nvPr/>
                </p:nvSpPr>
                <p:spPr>
                  <a:xfrm>
                    <a:off x="5445261" y="479489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>
                    <a:off x="5659225" y="479489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3" name="Oval 112"/>
                  <p:cNvSpPr/>
                  <p:nvPr/>
                </p:nvSpPr>
                <p:spPr>
                  <a:xfrm>
                    <a:off x="5742225" y="4878585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4" name="Oval 113"/>
                  <p:cNvSpPr/>
                  <p:nvPr/>
                </p:nvSpPr>
                <p:spPr>
                  <a:xfrm>
                    <a:off x="5661121" y="496075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>
                    <a:off x="5742225" y="496075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>
                    <a:off x="5823329" y="496092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7" name="Straight Connector 116"/>
                  <p:cNvCxnSpPr>
                    <a:stCxn id="121" idx="3"/>
                    <a:endCxn id="118" idx="7"/>
                  </p:cNvCxnSpPr>
                  <p:nvPr/>
                </p:nvCxnSpPr>
                <p:spPr>
                  <a:xfrm flipH="1">
                    <a:off x="5614972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18" name="Oval 117"/>
                  <p:cNvSpPr/>
                  <p:nvPr/>
                </p:nvSpPr>
                <p:spPr>
                  <a:xfrm>
                    <a:off x="5551044" y="4687167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9" name="Straight Connector 118"/>
                  <p:cNvCxnSpPr>
                    <a:stCxn id="121" idx="5"/>
                    <a:endCxn id="120" idx="1"/>
                  </p:cNvCxnSpPr>
                  <p:nvPr/>
                </p:nvCxnSpPr>
                <p:spPr>
                  <a:xfrm>
                    <a:off x="5698570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20" name="Oval 119"/>
                  <p:cNvSpPr/>
                  <p:nvPr/>
                </p:nvSpPr>
                <p:spPr>
                  <a:xfrm>
                    <a:off x="5718239" y="4687167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>
                    <a:off x="5634641" y="4601302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5282369" y="4959461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</p:grpSp>
          </p:grpSp>
        </p:grpSp>
      </p:grpSp>
      <p:sp>
        <p:nvSpPr>
          <p:cNvPr id="129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8C4A4A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6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4654562" y="581081"/>
            <a:ext cx="2613089" cy="2613088"/>
            <a:chOff x="4662738" y="3954548"/>
            <a:chExt cx="2613089" cy="2613088"/>
          </a:xfrm>
        </p:grpSpPr>
        <p:grpSp>
          <p:nvGrpSpPr>
            <p:cNvPr id="60" name="Group 5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Octagon 6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41" name="Highlight"/>
          <p:cNvSpPr/>
          <p:nvPr/>
        </p:nvSpPr>
        <p:spPr>
          <a:xfrm>
            <a:off x="4394830" y="854958"/>
            <a:ext cx="2270008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8C4A4A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294488" y="1250528"/>
            <a:ext cx="1324142" cy="1271752"/>
            <a:chOff x="5299035" y="1302038"/>
            <a:chExt cx="1324142" cy="1271752"/>
          </a:xfrm>
        </p:grpSpPr>
        <p:cxnSp>
          <p:nvCxnSpPr>
            <p:cNvPr id="99" name="Straight Connector 98"/>
            <p:cNvCxnSpPr>
              <a:stCxn id="119" idx="3"/>
              <a:endCxn id="112" idx="0"/>
            </p:cNvCxnSpPr>
            <p:nvPr/>
          </p:nvCxnSpPr>
          <p:spPr>
            <a:xfrm flipH="1">
              <a:off x="5598192" y="1620796"/>
              <a:ext cx="72305" cy="78502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3"/>
              <a:endCxn id="111" idx="0"/>
            </p:cNvCxnSpPr>
            <p:nvPr/>
          </p:nvCxnSpPr>
          <p:spPr>
            <a:xfrm flipH="1">
              <a:off x="5513654" y="1837582"/>
              <a:ext cx="27259" cy="271684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7"/>
            </p:cNvCxnSpPr>
            <p:nvPr/>
          </p:nvCxnSpPr>
          <p:spPr>
            <a:xfrm flipH="1">
              <a:off x="5437320" y="2247550"/>
              <a:ext cx="19055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5655471" y="1837582"/>
              <a:ext cx="38448" cy="25950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5"/>
              <a:endCxn id="109" idx="1"/>
            </p:cNvCxnSpPr>
            <p:nvPr/>
          </p:nvCxnSpPr>
          <p:spPr>
            <a:xfrm>
              <a:off x="5570933" y="2247550"/>
              <a:ext cx="64530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5"/>
              <a:endCxn id="114" idx="1"/>
            </p:cNvCxnSpPr>
            <p:nvPr/>
          </p:nvCxnSpPr>
          <p:spPr>
            <a:xfrm>
              <a:off x="6209997" y="1834844"/>
              <a:ext cx="67611" cy="25456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4"/>
              <a:endCxn id="116" idx="0"/>
            </p:cNvCxnSpPr>
            <p:nvPr/>
          </p:nvCxnSpPr>
          <p:spPr>
            <a:xfrm>
              <a:off x="6334887" y="2227689"/>
              <a:ext cx="0" cy="18409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1"/>
            </p:cNvCxnSpPr>
            <p:nvPr/>
          </p:nvCxnSpPr>
          <p:spPr>
            <a:xfrm>
              <a:off x="5785055" y="1620796"/>
              <a:ext cx="310384" cy="9949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5"/>
              <a:endCxn id="117" idx="1"/>
            </p:cNvCxnSpPr>
            <p:nvPr/>
          </p:nvCxnSpPr>
          <p:spPr>
            <a:xfrm>
              <a:off x="6392166" y="2203963"/>
              <a:ext cx="92727" cy="138719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670193" y="207336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5432649" y="210926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5517187" y="169929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253882" y="241178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461167" y="231895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3"/>
              <a:endCxn id="119" idx="7"/>
            </p:cNvCxnSpPr>
            <p:nvPr/>
          </p:nvCxnSpPr>
          <p:spPr>
            <a:xfrm flipH="1">
              <a:off x="5785055" y="1440322"/>
              <a:ext cx="327236" cy="65916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646771" y="1482512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5"/>
              <a:endCxn id="121" idx="1"/>
            </p:cNvCxnSpPr>
            <p:nvPr/>
          </p:nvCxnSpPr>
          <p:spPr>
            <a:xfrm>
              <a:off x="6226849" y="1440322"/>
              <a:ext cx="96034" cy="9355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299157" y="151014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5299035" y="2353197"/>
              <a:ext cx="162011" cy="162011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Flertrådade</a:t>
            </a:r>
            <a:r>
              <a:rPr lang="sv-SE" sz="1600" b="1" dirty="0" smtClean="0"/>
              <a:t> system låter oss nyttja fler än en kärna samtidigt</a:t>
            </a:r>
            <a:br>
              <a:rPr lang="sv-SE" sz="1600" b="1" dirty="0" smtClean="0"/>
            </a:br>
            <a:endParaRPr lang="sv-SE" sz="4800" b="1" dirty="0"/>
          </a:p>
        </p:txBody>
      </p:sp>
    </p:spTree>
    <p:extLst>
      <p:ext uri="{BB962C8B-B14F-4D97-AF65-F5344CB8AC3E}">
        <p14:creationId xmlns:p14="http://schemas.microsoft.com/office/powerpoint/2010/main" val="59104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3" grpId="0" animBg="1"/>
      <p:bldP spid="43" grpId="1" animBg="1"/>
      <p:bldP spid="83" grpId="0" animBg="1"/>
      <p:bldP spid="83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kka Roboto">
      <a:majorFont>
        <a:latin typeface="Roboto Bk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12307</TotalTime>
  <Words>1205</Words>
  <Application>Microsoft Office PowerPoint</Application>
  <PresentationFormat>Widescreen</PresentationFormat>
  <Paragraphs>561</Paragraphs>
  <Slides>67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Consolas</vt:lpstr>
      <vt:lpstr>Roboto</vt:lpstr>
      <vt:lpstr>Roboto Bk</vt:lpstr>
      <vt:lpstr>Office Theme</vt:lpstr>
      <vt:lpstr>PowerPoint Presentation</vt:lpstr>
      <vt:lpstr>Vad är ”Race Conditions”?</vt:lpstr>
      <vt:lpstr>PowerPoint Presentation</vt:lpstr>
      <vt:lpstr>PowerPoint Presentation</vt:lpstr>
      <vt:lpstr>PowerPoint Presentation</vt:lpstr>
      <vt:lpstr>Moore’s lag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Actor Model</vt:lpstr>
      <vt:lpstr>OOP vs. Actor Model</vt:lpstr>
      <vt:lpstr>PowerPoint Presentation</vt:lpstr>
      <vt:lpstr>Actor Model</vt:lpstr>
      <vt:lpstr>Footprint?</vt:lpstr>
      <vt:lpstr>Actor Model</vt:lpstr>
      <vt:lpstr>Actor Model</vt:lpstr>
      <vt:lpstr>Akka.Actor</vt:lpstr>
      <vt:lpstr>Demo – Bygg din första actor</vt:lpstr>
      <vt:lpstr>Akka.Remote</vt:lpstr>
      <vt:lpstr>PowerPoint Presentation</vt:lpstr>
      <vt:lpstr>PowerPoint Presentation</vt:lpstr>
      <vt:lpstr>Demo – Aktivera remoting</vt:lpstr>
      <vt:lpstr>Demo – Remote Deployment</vt:lpstr>
      <vt:lpstr>Akka.Routing</vt:lpstr>
      <vt:lpstr>Routers</vt:lpstr>
      <vt:lpstr>BroadcastRouter</vt:lpstr>
      <vt:lpstr>RoundRobinRouter</vt:lpstr>
      <vt:lpstr>RoundRobinRouter</vt:lpstr>
      <vt:lpstr>ConsistentHashRouter</vt:lpstr>
      <vt:lpstr>ConsistentHashRouter</vt:lpstr>
      <vt:lpstr>ConsistentHashRouter</vt:lpstr>
      <vt:lpstr>ScatterGatherFirstCompletedRouter</vt:lpstr>
      <vt:lpstr>Demo – Använd routers</vt:lpstr>
      <vt:lpstr>Become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</vt:lpstr>
      <vt:lpstr>PowerPoint Presentation</vt:lpstr>
      <vt:lpstr>PowerPoint Presentation</vt:lpstr>
      <vt:lpstr>PowerPoint Presentation</vt:lpstr>
      <vt:lpstr>PowerPoint Presentation</vt:lpstr>
      <vt:lpstr>Dependency Injection</vt:lpstr>
      <vt:lpstr>PowerPoint Presentation</vt:lpstr>
      <vt:lpstr>PowerPoint Presentation</vt:lpstr>
      <vt:lpstr>PowerPoint Presentation</vt:lpstr>
      <vt:lpstr>The End</vt:lpstr>
      <vt:lpstr>PowerPoint Presentation</vt:lpstr>
      <vt:lpstr>PowerPoint Presentation</vt:lpstr>
      <vt:lpstr>PowerPoint Presentation</vt:lpstr>
      <vt:lpstr>BroadcastRouter</vt:lpstr>
      <vt:lpstr>RoundRobinRouter</vt:lpstr>
      <vt:lpstr>PowerPoint Presentation</vt:lpstr>
      <vt:lpstr>PowerPoint Presentation</vt:lpstr>
      <vt:lpstr>Vad är akka.net ?</vt:lpstr>
      <vt:lpstr>Inga problem!</vt:lpstr>
      <vt:lpstr>..uh oh!</vt:lpstr>
      <vt:lpstr>Minnesallokering</vt:lpstr>
      <vt:lpstr>Context Switching</vt:lpstr>
      <vt:lpstr>Alternativ?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Alsing</cp:lastModifiedBy>
  <cp:revision>1416</cp:revision>
  <dcterms:created xsi:type="dcterms:W3CDTF">2014-06-11T19:04:29Z</dcterms:created>
  <dcterms:modified xsi:type="dcterms:W3CDTF">2015-02-22T13:55:58Z</dcterms:modified>
</cp:coreProperties>
</file>